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4" r:id="rId3"/>
    <p:sldId id="279" r:id="rId4"/>
    <p:sldId id="282" r:id="rId5"/>
    <p:sldId id="265" r:id="rId6"/>
    <p:sldId id="274" r:id="rId7"/>
    <p:sldId id="258" r:id="rId8"/>
    <p:sldId id="276" r:id="rId9"/>
    <p:sldId id="260" r:id="rId10"/>
    <p:sldId id="283" r:id="rId11"/>
    <p:sldId id="284" r:id="rId12"/>
    <p:sldId id="261" r:id="rId13"/>
    <p:sldId id="287" r:id="rId14"/>
    <p:sldId id="262" r:id="rId15"/>
    <p:sldId id="263" r:id="rId16"/>
    <p:sldId id="281" r:id="rId17"/>
    <p:sldId id="280" r:id="rId18"/>
    <p:sldId id="277" r:id="rId19"/>
    <p:sldId id="285"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956" autoAdjust="0"/>
    <p:restoredTop sz="94660"/>
  </p:normalViewPr>
  <p:slideViewPr>
    <p:cSldViewPr>
      <p:cViewPr>
        <p:scale>
          <a:sx n="66" d="100"/>
          <a:sy n="66" d="100"/>
        </p:scale>
        <p:origin x="-1260" y="-144"/>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03052-0125-4028-84A6-ADBC03C41A92}" type="datetimeFigureOut">
              <a:rPr lang="ru-RU" smtClean="0"/>
              <a:pPr/>
              <a:t>21.05.2016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98465-F8CC-4B3C-9BEC-4ECEC9FBE8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21.05.2016</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21.05.2016</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21.05.2016</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21.05.2016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C:\Users\USER\Desktop\Плитка СТЕНЫ ПОЛЫ\IMG_2020.JPG"/>
          <p:cNvPicPr/>
          <p:nvPr/>
        </p:nvPicPr>
        <p:blipFill>
          <a:blip r:embed="rId2" cstate="print"/>
          <a:srcRect/>
          <a:stretch>
            <a:fillRect/>
          </a:stretch>
        </p:blipFill>
        <p:spPr bwMode="auto">
          <a:xfrm>
            <a:off x="142844" y="0"/>
            <a:ext cx="8786842" cy="6572272"/>
          </a:xfrm>
          <a:prstGeom prst="rect">
            <a:avLst/>
          </a:prstGeom>
          <a:ln>
            <a:noFill/>
          </a:ln>
          <a:effectLst>
            <a:softEdge rad="112500"/>
          </a:effectLst>
        </p:spPr>
      </p:pic>
      <p:sp>
        <p:nvSpPr>
          <p:cNvPr id="2" name="Заголовок 1"/>
          <p:cNvSpPr>
            <a:spLocks noGrp="1"/>
          </p:cNvSpPr>
          <p:nvPr>
            <p:ph type="ctrTitle"/>
          </p:nvPr>
        </p:nvSpPr>
        <p:spPr>
          <a:xfrm>
            <a:off x="428596" y="1357298"/>
            <a:ext cx="5786478" cy="4929222"/>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a:t>
            </a:r>
            <a:r>
              <a:rPr lang="ru-RU" sz="3600" b="1" dirty="0" smtClean="0">
                <a:solidFill>
                  <a:srgbClr val="FF0000"/>
                </a:solidFill>
                <a:latin typeface="Times New Roman" pitchFamily="18" charset="0"/>
                <a:cs typeface="Times New Roman" pitchFamily="18" charset="0"/>
              </a:rPr>
              <a:t>Облицовка </a:t>
            </a:r>
            <a:r>
              <a:rPr lang="ru-RU" sz="3600" b="1" dirty="0" smtClean="0">
                <a:solidFill>
                  <a:srgbClr val="FF0000"/>
                </a:solidFill>
                <a:latin typeface="Times New Roman" pitchFamily="18" charset="0"/>
                <a:cs typeface="Times New Roman" pitchFamily="18" charset="0"/>
              </a:rPr>
              <a:t>вертикальной поверхности  </a:t>
            </a:r>
            <a:r>
              <a:rPr lang="ru-RU" sz="3600" b="1" dirty="0" smtClean="0">
                <a:solidFill>
                  <a:srgbClr val="FF0000"/>
                </a:solidFill>
                <a:latin typeface="Times New Roman" pitchFamily="18" charset="0"/>
                <a:cs typeface="Times New Roman" pitchFamily="18" charset="0"/>
              </a:rPr>
              <a:t>керамической глазурованной плиткой способом «шов в шов»</a:t>
            </a:r>
            <a:r>
              <a:rPr lang="ru-RU" sz="3600" dirty="0" smtClean="0">
                <a:solidFill>
                  <a:srgbClr val="FF0000"/>
                </a:solidFill>
                <a:latin typeface="Times New Roman" pitchFamily="18" charset="0"/>
                <a:cs typeface="Times New Roman" pitchFamily="18" charset="0"/>
              </a:rPr>
              <a:t/>
            </a:r>
            <a:br>
              <a:rPr lang="ru-RU" sz="3600" dirty="0" smtClean="0">
                <a:solidFill>
                  <a:srgbClr val="FF0000"/>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Разработала мастер 1 категории ГБПОУ «БТСТ» С.Н. </a:t>
            </a:r>
            <a:r>
              <a:rPr lang="ru-RU" sz="2700" dirty="0" err="1" smtClean="0">
                <a:solidFill>
                  <a:schemeClr val="bg1"/>
                </a:solidFill>
                <a:latin typeface="Times New Roman" pitchFamily="18" charset="0"/>
                <a:cs typeface="Times New Roman" pitchFamily="18" charset="0"/>
              </a:rPr>
              <a:t>Еремеева</a:t>
            </a:r>
            <a:r>
              <a:rPr lang="ru-RU" sz="3100" dirty="0" smtClean="0">
                <a:solidFill>
                  <a:srgbClr val="FF0000"/>
                </a:solidFill>
                <a:latin typeface="Times New Roman" pitchFamily="18" charset="0"/>
                <a:cs typeface="Times New Roman" pitchFamily="18" charset="0"/>
              </a:rPr>
              <a:t/>
            </a:r>
            <a:br>
              <a:rPr lang="ru-RU" sz="3100" dirty="0" smtClean="0">
                <a:solidFill>
                  <a:srgbClr val="FF0000"/>
                </a:solidFill>
                <a:latin typeface="Times New Roman" pitchFamily="18" charset="0"/>
                <a:cs typeface="Times New Roman" pitchFamily="18" charset="0"/>
              </a:rPr>
            </a:br>
            <a:endParaRPr lang="ru-RU" sz="31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357158" y="142852"/>
            <a:ext cx="8429684" cy="64294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571472" y="357166"/>
            <a:ext cx="7858180" cy="614366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Box 7"/>
          <p:cNvSpPr txBox="1"/>
          <p:nvPr/>
        </p:nvSpPr>
        <p:spPr>
          <a:xfrm>
            <a:off x="714348" y="357166"/>
            <a:ext cx="821537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000" b="1" dirty="0" smtClean="0">
                <a:solidFill>
                  <a:sysClr val="windowText" lastClr="000000"/>
                </a:solidFill>
                <a:latin typeface="Times New Roman" pitchFamily="18" charset="0"/>
                <a:cs typeface="Times New Roman" pitchFamily="18" charset="0"/>
              </a:rPr>
              <a:t>Презентация</a:t>
            </a:r>
            <a:r>
              <a:rPr lang="ru-RU" sz="4000" b="1" dirty="0" smtClean="0">
                <a:solidFill>
                  <a:srgbClr val="FF0000"/>
                </a:solidFill>
                <a:latin typeface="Times New Roman" pitchFamily="18" charset="0"/>
                <a:cs typeface="Times New Roman" pitchFamily="18" charset="0"/>
              </a:rPr>
              <a:t> </a:t>
            </a:r>
            <a:r>
              <a:rPr lang="ru-RU" sz="2800" b="1" dirty="0" smtClean="0">
                <a:solidFill>
                  <a:schemeClr val="bg1"/>
                </a:solidFill>
                <a:latin typeface="Times New Roman" pitchFamily="18" charset="0"/>
                <a:cs typeface="Times New Roman" pitchFamily="18" charset="0"/>
              </a:rPr>
              <a:t>открытого </a:t>
            </a:r>
            <a:r>
              <a:rPr lang="ru-RU" sz="2800" b="1" dirty="0" smtClean="0">
                <a:solidFill>
                  <a:schemeClr val="bg1"/>
                </a:solidFill>
                <a:latin typeface="Times New Roman" pitchFamily="18" charset="0"/>
                <a:cs typeface="Times New Roman" pitchFamily="18" charset="0"/>
              </a:rPr>
              <a:t>урока</a:t>
            </a: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57166"/>
            <a:ext cx="6143668" cy="571504"/>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клея.</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428596" y="1142984"/>
            <a:ext cx="6215106" cy="54476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1600" dirty="0" smtClean="0">
                <a:solidFill>
                  <a:schemeClr val="bg1"/>
                </a:solidFill>
                <a:latin typeface="Times New Roman" pitchFamily="18" charset="0"/>
                <a:cs typeface="Times New Roman" pitchFamily="18" charset="0"/>
              </a:rPr>
              <a:t>         </a:t>
            </a:r>
            <a:r>
              <a:rPr lang="ru-RU" sz="1600" dirty="0" smtClean="0"/>
              <a:t>Количество клея, которое необходимо для укладки плитки, напрямую зависит от многих сопутствующих факторов. Это и ровность стен, и состояние стеновых поверхностей, и толщина клеевого слоя, и размер плитки. Если стены идеально ровные, то расход клея будет меньшим. Чем больше размер плитки, тем больший слой клея нужно наносить на поверхность плитки.</a:t>
            </a:r>
            <a:r>
              <a:rPr lang="ru-RU" sz="1600"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Процесс подготовки клеев для облицовочных работ заключается в доскональном изучении инструкции по применению конкретного клея.</a:t>
            </a:r>
          </a:p>
          <a:p>
            <a:pPr marL="457200" indent="-457200"/>
            <a:r>
              <a:rPr lang="ru-RU" dirty="0" smtClean="0">
                <a:solidFill>
                  <a:schemeClr val="bg1"/>
                </a:solidFill>
                <a:latin typeface="Times New Roman" pitchFamily="18" charset="0"/>
                <a:cs typeface="Times New Roman" pitchFamily="18" charset="0"/>
              </a:rPr>
              <a:t>         - Налейте в емкость немного (где-то с литр) воды и начинайте сыпать туда сухую смесь, пока она не образует холмик. Затем начинайте перемешивать (лучше и намного быстрее - миксером) - должна образоваться консистенция «густые сливки». Слишком густой раствор может не дать нужной для надежного приклеивания адгезии, а чересчур жидкий даст большую усадку. Кстати, не стоит сразу замешивать «целое ведро», тем более, что первый «прогон» кафеля займет побольше времени, чем остальные.</a:t>
            </a:r>
            <a:endParaRPr lang="ru-RU" b="1" dirty="0">
              <a:solidFill>
                <a:schemeClr val="bg1"/>
              </a:solidFill>
              <a:latin typeface="Times New Roman" pitchFamily="18" charset="0"/>
              <a:cs typeface="Times New Roman" pitchFamily="18" charset="0"/>
            </a:endParaRPr>
          </a:p>
        </p:txBody>
      </p:sp>
      <p:pic>
        <p:nvPicPr>
          <p:cNvPr id="1026" name="Picture 2" descr="C:\Users\USER\Desktop\Новая папка\IMG_20160429_093336.jpg"/>
          <p:cNvPicPr>
            <a:picLocks noChangeAspect="1" noChangeArrowheads="1"/>
          </p:cNvPicPr>
          <p:nvPr/>
        </p:nvPicPr>
        <p:blipFill>
          <a:blip r:embed="rId2" cstate="print"/>
          <a:srcRect/>
          <a:stretch>
            <a:fillRect/>
          </a:stretch>
        </p:blipFill>
        <p:spPr bwMode="auto">
          <a:xfrm rot="5400000">
            <a:off x="6441304" y="3917150"/>
            <a:ext cx="2762246" cy="2071699"/>
          </a:xfrm>
          <a:prstGeom prst="rect">
            <a:avLst/>
          </a:prstGeom>
          <a:ln>
            <a:noFill/>
          </a:ln>
          <a:effectLst>
            <a:softEdge rad="112500"/>
          </a:effectLst>
        </p:spPr>
      </p:pic>
      <p:pic>
        <p:nvPicPr>
          <p:cNvPr id="1027" name="Picture 3" descr="C:\Users\USER\Desktop\Новая папка\IMG_20160429_093616.jpg"/>
          <p:cNvPicPr>
            <a:picLocks noChangeAspect="1" noChangeArrowheads="1"/>
          </p:cNvPicPr>
          <p:nvPr/>
        </p:nvPicPr>
        <p:blipFill>
          <a:blip r:embed="rId3" cstate="print"/>
          <a:srcRect/>
          <a:stretch>
            <a:fillRect/>
          </a:stretch>
        </p:blipFill>
        <p:spPr bwMode="auto">
          <a:xfrm rot="5400000">
            <a:off x="6369856" y="988202"/>
            <a:ext cx="2762269" cy="207170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357166"/>
            <a:ext cx="7286676" cy="571504"/>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 Нанесение  клея на плитку.</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1428728" y="1142984"/>
            <a:ext cx="735811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1600" dirty="0" smtClean="0"/>
              <a:t>         </a:t>
            </a:r>
            <a:r>
              <a:rPr lang="ru-RU" dirty="0" smtClean="0">
                <a:latin typeface="Times New Roman" pitchFamily="18" charset="0"/>
                <a:cs typeface="Times New Roman" pitchFamily="18" charset="0"/>
              </a:rPr>
              <a:t>Наносят клеевой раствор на плитку гладкой стороной без зубцов, ею же и выравнивают клей. Когда наносим раствор на плитку, гребенку в руках требуется держать под углом в тридцать градусов по отношению к плитке. Слегка придавливаем, чтобы заполнились все трещинки и поры. Экономить на растворе не стоит: рекомендуется клей наносить слоем не менее трех миллиметров. Еще смотрите, какая высота зубцов на шпателе. Толщина клеевого раствора должна быть немного выше, чем высота зубьев.</a:t>
            </a:r>
            <a:endParaRPr lang="ru-RU" b="1" dirty="0">
              <a:solidFill>
                <a:schemeClr val="bg1"/>
              </a:solidFill>
              <a:latin typeface="Times New Roman" pitchFamily="18" charset="0"/>
              <a:cs typeface="Times New Roman" pitchFamily="18" charset="0"/>
            </a:endParaRPr>
          </a:p>
        </p:txBody>
      </p:sp>
      <p:pic>
        <p:nvPicPr>
          <p:cNvPr id="35846" name="Picture 6" descr="http://sovetclub.ru/tim/e5137ae4c166f0fdac7a566b58851903.jpg"/>
          <p:cNvPicPr>
            <a:picLocks noChangeAspect="1" noChangeArrowheads="1"/>
          </p:cNvPicPr>
          <p:nvPr/>
        </p:nvPicPr>
        <p:blipFill>
          <a:blip r:embed="rId2" cstate="print"/>
          <a:srcRect/>
          <a:stretch>
            <a:fillRect/>
          </a:stretch>
        </p:blipFill>
        <p:spPr bwMode="auto">
          <a:xfrm>
            <a:off x="0" y="1428736"/>
            <a:ext cx="1905013" cy="1428760"/>
          </a:xfrm>
          <a:prstGeom prst="rect">
            <a:avLst/>
          </a:prstGeom>
          <a:ln>
            <a:noFill/>
          </a:ln>
          <a:effectLst>
            <a:softEdge rad="112500"/>
          </a:effectLst>
        </p:spPr>
      </p:pic>
      <p:pic>
        <p:nvPicPr>
          <p:cNvPr id="2050" name="Picture 2" descr="C:\Users\USER\Desktop\Новая папка\IMG_20160429_094609.jpg"/>
          <p:cNvPicPr>
            <a:picLocks noChangeAspect="1" noChangeArrowheads="1"/>
          </p:cNvPicPr>
          <p:nvPr/>
        </p:nvPicPr>
        <p:blipFill>
          <a:blip r:embed="rId3" cstate="print"/>
          <a:srcRect/>
          <a:stretch>
            <a:fillRect/>
          </a:stretch>
        </p:blipFill>
        <p:spPr bwMode="auto">
          <a:xfrm rot="5400000">
            <a:off x="6084105" y="3917160"/>
            <a:ext cx="2762269" cy="2071702"/>
          </a:xfrm>
          <a:prstGeom prst="rect">
            <a:avLst/>
          </a:prstGeom>
          <a:ln>
            <a:noFill/>
          </a:ln>
          <a:effectLst>
            <a:softEdge rad="112500"/>
          </a:effectLst>
        </p:spPr>
      </p:pic>
      <p:pic>
        <p:nvPicPr>
          <p:cNvPr id="2051" name="Picture 3" descr="C:\Users\USER\Desktop\Новая папка\IMG_20160429_100002.jpg"/>
          <p:cNvPicPr>
            <a:picLocks noChangeAspect="1" noChangeArrowheads="1"/>
          </p:cNvPicPr>
          <p:nvPr/>
        </p:nvPicPr>
        <p:blipFill>
          <a:blip r:embed="rId4" cstate="print"/>
          <a:srcRect/>
          <a:stretch>
            <a:fillRect/>
          </a:stretch>
        </p:blipFill>
        <p:spPr bwMode="auto">
          <a:xfrm rot="5400000">
            <a:off x="3512336" y="3917160"/>
            <a:ext cx="2762269" cy="2071702"/>
          </a:xfrm>
          <a:prstGeom prst="rect">
            <a:avLst/>
          </a:prstGeom>
          <a:ln>
            <a:noFill/>
          </a:ln>
          <a:effectLst>
            <a:softEdge rad="112500"/>
          </a:effectLst>
        </p:spPr>
      </p:pic>
      <p:pic>
        <p:nvPicPr>
          <p:cNvPr id="13" name="Рисунок 12" descr="C:\Users\USER\Desktop\Плитка СТЕНЫ ПОЛЫ\IMG_2029.JPG"/>
          <p:cNvPicPr/>
          <p:nvPr/>
        </p:nvPicPr>
        <p:blipFill>
          <a:blip r:embed="rId5" cstate="print"/>
          <a:srcRect/>
          <a:stretch>
            <a:fillRect/>
          </a:stretch>
        </p:blipFill>
        <p:spPr bwMode="auto">
          <a:xfrm>
            <a:off x="500034" y="3714752"/>
            <a:ext cx="3286148"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8"/>
            <a:ext cx="4572032" cy="785818"/>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Укладка плитки</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571472" y="1285860"/>
            <a:ext cx="450059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ru-RU" sz="1600" dirty="0" smtClean="0">
                <a:solidFill>
                  <a:schemeClr val="bg1"/>
                </a:solidFill>
                <a:latin typeface="Times New Roman" pitchFamily="18" charset="0"/>
                <a:cs typeface="Times New Roman" pitchFamily="18" charset="0"/>
              </a:rPr>
              <a:t>Укладку первого ряда начинать лучше с середины, тогда как все последующие можно делать с углов.</a:t>
            </a:r>
          </a:p>
          <a:p>
            <a:pPr fontAlgn="base"/>
            <a:r>
              <a:rPr lang="ru-RU" sz="1600" dirty="0" smtClean="0">
                <a:solidFill>
                  <a:schemeClr val="bg1"/>
                </a:solidFill>
                <a:latin typeface="Times New Roman" pitchFamily="18" charset="0"/>
                <a:cs typeface="Times New Roman" pitchFamily="18" charset="0"/>
              </a:rPr>
              <a:t>- Обычным шпателем наносят клей на плитку,         затем шпателем с зубьями разравнивают состав по всей поверхности.</a:t>
            </a:r>
          </a:p>
          <a:p>
            <a:pPr fontAlgn="base"/>
            <a:r>
              <a:rPr lang="ru-RU" sz="1600" dirty="0" smtClean="0">
                <a:solidFill>
                  <a:schemeClr val="bg1"/>
                </a:solidFill>
                <a:latin typeface="Times New Roman" pitchFamily="18" charset="0"/>
                <a:cs typeface="Times New Roman" pitchFamily="18" charset="0"/>
              </a:rPr>
              <a:t>- Прикладывают плитку к стене и прижимают.</a:t>
            </a:r>
          </a:p>
          <a:p>
            <a:pPr fontAlgn="base"/>
            <a:r>
              <a:rPr lang="ru-RU" sz="1600" dirty="0" smtClean="0">
                <a:solidFill>
                  <a:schemeClr val="bg1"/>
                </a:solidFill>
                <a:latin typeface="Times New Roman" pitchFamily="18" charset="0"/>
                <a:cs typeface="Times New Roman" pitchFamily="18" charset="0"/>
              </a:rPr>
              <a:t>- Чуть подержав плитку рукой, слегка простукивают ее резиновым молоточком.</a:t>
            </a:r>
          </a:p>
          <a:p>
            <a:pPr fontAlgn="base"/>
            <a:r>
              <a:rPr lang="ru-RU" sz="1600" dirty="0" smtClean="0">
                <a:solidFill>
                  <a:schemeClr val="bg1"/>
                </a:solidFill>
                <a:latin typeface="Times New Roman" pitchFamily="18" charset="0"/>
                <a:cs typeface="Times New Roman" pitchFamily="18" charset="0"/>
              </a:rPr>
              <a:t>- Регулируют положение плитки согласно маякам.</a:t>
            </a:r>
          </a:p>
          <a:p>
            <a:pPr fontAlgn="base"/>
            <a:r>
              <a:rPr lang="ru-RU" sz="1600" dirty="0" smtClean="0">
                <a:solidFill>
                  <a:schemeClr val="bg1"/>
                </a:solidFill>
                <a:latin typeface="Times New Roman" pitchFamily="18" charset="0"/>
                <a:cs typeface="Times New Roman" pitchFamily="18" charset="0"/>
              </a:rPr>
              <a:t>- Точно так же укладывают рядом вторую плитку.</a:t>
            </a:r>
          </a:p>
          <a:p>
            <a:pPr fontAlgn="base"/>
            <a:r>
              <a:rPr lang="ru-RU" sz="1600" dirty="0" smtClean="0">
                <a:solidFill>
                  <a:schemeClr val="bg1"/>
                </a:solidFill>
                <a:latin typeface="Times New Roman" pitchFamily="18" charset="0"/>
                <a:cs typeface="Times New Roman" pitchFamily="18" charset="0"/>
              </a:rPr>
              <a:t>- Вставляют между ними специальные крестики для регулировки толщины шва.</a:t>
            </a:r>
          </a:p>
          <a:p>
            <a:pPr fontAlgn="base"/>
            <a:r>
              <a:rPr lang="ru-RU" sz="1600" dirty="0" smtClean="0">
                <a:solidFill>
                  <a:schemeClr val="bg1"/>
                </a:solidFill>
                <a:latin typeface="Times New Roman" pitchFamily="18" charset="0"/>
                <a:cs typeface="Times New Roman" pitchFamily="18" charset="0"/>
              </a:rPr>
              <a:t>- Установив два-три ряда, крестики вытаскивают, промывают в воде и используют для других плиток.</a:t>
            </a:r>
          </a:p>
          <a:p>
            <a:pPr fontAlgn="base"/>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rPr>
              <a:t>Ровнять плитку после ее укладки можно в течение 10-15 минут. Если не уложились во время, раствор убирают со стены и плитки, после чего повторяют операцию.</a:t>
            </a:r>
            <a:endParaRPr lang="ru-RU" sz="1600" dirty="0">
              <a:solidFill>
                <a:schemeClr val="bg1"/>
              </a:solidFill>
              <a:latin typeface="Times New Roman" pitchFamily="18" charset="0"/>
              <a:cs typeface="Times New Roman" pitchFamily="18" charset="0"/>
            </a:endParaRPr>
          </a:p>
        </p:txBody>
      </p:sp>
      <p:pic>
        <p:nvPicPr>
          <p:cNvPr id="3074" name="Picture 2" descr="C:\Users\USER\Desktop\Новая папка\IMG_20160429_100022.jpg"/>
          <p:cNvPicPr>
            <a:picLocks noChangeAspect="1" noChangeArrowheads="1"/>
          </p:cNvPicPr>
          <p:nvPr/>
        </p:nvPicPr>
        <p:blipFill>
          <a:blip r:embed="rId3" cstate="print"/>
          <a:srcRect/>
          <a:stretch>
            <a:fillRect/>
          </a:stretch>
        </p:blipFill>
        <p:spPr bwMode="auto">
          <a:xfrm>
            <a:off x="5357818" y="214290"/>
            <a:ext cx="3143272" cy="2143140"/>
          </a:xfrm>
          <a:prstGeom prst="rect">
            <a:avLst/>
          </a:prstGeom>
          <a:ln>
            <a:noFill/>
          </a:ln>
          <a:effectLst>
            <a:softEdge rad="112500"/>
          </a:effectLst>
        </p:spPr>
      </p:pic>
      <p:pic>
        <p:nvPicPr>
          <p:cNvPr id="3075" name="Picture 3" descr="C:\Users\USER\Desktop\Новая папка\IMG_20160429_103941.jpg"/>
          <p:cNvPicPr>
            <a:picLocks noChangeAspect="1" noChangeArrowheads="1"/>
          </p:cNvPicPr>
          <p:nvPr/>
        </p:nvPicPr>
        <p:blipFill>
          <a:blip r:embed="rId4" cstate="print"/>
          <a:srcRect/>
          <a:stretch>
            <a:fillRect/>
          </a:stretch>
        </p:blipFill>
        <p:spPr bwMode="auto">
          <a:xfrm>
            <a:off x="5357818" y="2357430"/>
            <a:ext cx="3286148" cy="2250297"/>
          </a:xfrm>
          <a:prstGeom prst="rect">
            <a:avLst/>
          </a:prstGeom>
          <a:ln>
            <a:noFill/>
          </a:ln>
          <a:effectLst>
            <a:softEdge rad="112500"/>
          </a:effectLst>
        </p:spPr>
      </p:pic>
      <p:pic>
        <p:nvPicPr>
          <p:cNvPr id="14" name="Рисунок 13" descr="C:\Users\USER\Desktop\Плитка СТЕНЫ ПОЛЫ\IMG_2065.JPG"/>
          <p:cNvPicPr/>
          <p:nvPr/>
        </p:nvPicPr>
        <p:blipFill>
          <a:blip r:embed="rId5" cstate="print"/>
          <a:srcRect/>
          <a:stretch>
            <a:fillRect/>
          </a:stretch>
        </p:blipFill>
        <p:spPr bwMode="auto">
          <a:xfrm>
            <a:off x="5357818" y="4643446"/>
            <a:ext cx="3143272" cy="221455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14546" y="1214422"/>
            <a:ext cx="45005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ru-RU" sz="1600" dirty="0" smtClean="0">
                <a:solidFill>
                  <a:schemeClr val="bg1"/>
                </a:solidFill>
                <a:latin typeface="Times New Roman" pitchFamily="18" charset="0"/>
                <a:cs typeface="Times New Roman" pitchFamily="18" charset="0"/>
              </a:rPr>
              <a:t> </a:t>
            </a:r>
            <a:endParaRPr lang="ru-RU" sz="1600"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500034" y="285728"/>
            <a:ext cx="8286808" cy="785818"/>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Рабочий процесс укладки плитки на стену</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Рисунок 10" descr="C:\Users\USER\Desktop\Плитка СТЕНЫ ПОЛЫ\IMG_2065.JPG"/>
          <p:cNvPicPr/>
          <p:nvPr/>
        </p:nvPicPr>
        <p:blipFill>
          <a:blip r:embed="rId3" cstate="print"/>
          <a:srcRect/>
          <a:stretch>
            <a:fillRect/>
          </a:stretch>
        </p:blipFill>
        <p:spPr bwMode="auto">
          <a:xfrm>
            <a:off x="642910" y="1071546"/>
            <a:ext cx="4143404" cy="2786082"/>
          </a:xfrm>
          <a:prstGeom prst="rect">
            <a:avLst/>
          </a:prstGeom>
          <a:ln>
            <a:noFill/>
          </a:ln>
          <a:effectLst>
            <a:softEdge rad="112500"/>
          </a:effectLst>
        </p:spPr>
      </p:pic>
      <p:pic>
        <p:nvPicPr>
          <p:cNvPr id="13" name="Рисунок 12" descr="C:\Users\USER\Desktop\Плитка СТЕНЫ ПОЛЫ\IMG_2074.JPG"/>
          <p:cNvPicPr/>
          <p:nvPr/>
        </p:nvPicPr>
        <p:blipFill>
          <a:blip r:embed="rId4" cstate="print"/>
          <a:srcRect/>
          <a:stretch>
            <a:fillRect/>
          </a:stretch>
        </p:blipFill>
        <p:spPr bwMode="auto">
          <a:xfrm rot="5400000">
            <a:off x="5187007" y="1385231"/>
            <a:ext cx="3857652" cy="3230281"/>
          </a:xfrm>
          <a:prstGeom prst="rect">
            <a:avLst/>
          </a:prstGeom>
          <a:ln>
            <a:noFill/>
          </a:ln>
          <a:effectLst>
            <a:softEdge rad="112500"/>
          </a:effectLst>
        </p:spPr>
      </p:pic>
      <p:pic>
        <p:nvPicPr>
          <p:cNvPr id="15" name="Рисунок 14" descr="C:\Users\USER\Desktop\Плитка СТЕНЫ ПОЛЫ\IMG_2078.JPG"/>
          <p:cNvPicPr/>
          <p:nvPr/>
        </p:nvPicPr>
        <p:blipFill>
          <a:blip r:embed="rId5" cstate="print"/>
          <a:srcRect/>
          <a:stretch>
            <a:fillRect/>
          </a:stretch>
        </p:blipFill>
        <p:spPr bwMode="auto">
          <a:xfrm>
            <a:off x="1785918" y="3786190"/>
            <a:ext cx="4517913" cy="307181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357166"/>
            <a:ext cx="7358114"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Схема облицовки «шов в шов»</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785786" y="1357298"/>
            <a:ext cx="742955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2000" dirty="0" smtClean="0">
                <a:solidFill>
                  <a:schemeClr val="bg1"/>
                </a:solidFill>
                <a:latin typeface="Times New Roman" pitchFamily="18" charset="0"/>
                <a:cs typeface="Times New Roman" pitchFamily="18" charset="0"/>
              </a:rPr>
              <a:t>(1 - маячные плитки; 2 - металлические штыри; 3 - шнуры; 4 - штыри для натягивания причалки; 5 - рейка; 6 - горизонтальный шнур-причалка).</a:t>
            </a:r>
            <a:endParaRPr lang="ru-RU" sz="2000" b="1" dirty="0" smtClean="0">
              <a:solidFill>
                <a:schemeClr val="bg1"/>
              </a:solidFill>
              <a:latin typeface="Times New Roman" pitchFamily="18" charset="0"/>
              <a:cs typeface="Times New Roman" pitchFamily="18" charset="0"/>
            </a:endParaRPr>
          </a:p>
        </p:txBody>
      </p:sp>
      <p:pic>
        <p:nvPicPr>
          <p:cNvPr id="3" name="Picture 2" descr="Рис. 16"/>
          <p:cNvPicPr>
            <a:picLocks noChangeAspect="1" noChangeArrowheads="1"/>
          </p:cNvPicPr>
          <p:nvPr/>
        </p:nvPicPr>
        <p:blipFill>
          <a:blip r:embed="rId2"/>
          <a:srcRect/>
          <a:stretch>
            <a:fillRect/>
          </a:stretch>
        </p:blipFill>
        <p:spPr bwMode="auto">
          <a:xfrm>
            <a:off x="2143108" y="2786058"/>
            <a:ext cx="4924425" cy="366712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428604"/>
            <a:ext cx="7929618"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Описание технологического процесса</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928662" y="1571612"/>
            <a:ext cx="714380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24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На высоте плитки первого ряда забивают в стену штыри, по которым натягивают шнур-причалку. После натяжения шнура-причалки укладывают первый ряд, начиная от середины стены, двигаясь вправо и влево. Дойдя до углов первого ряда, снимают временные маяки и заканчивают укладку первого ряда плиток. Затем устанавливают крайние плитки следующего ряда, ориентируясь на временные маяки в верхних углах поверхности и на установленные плитки первого ряда. Между установленными крайними плитками снова натягивают причалку и укладывают плитки второго ряда, двигаясь от одного края к другому. В такой же последовательности укладывают и остальные ряды плиток.</a:t>
            </a:r>
            <a:endParaRPr lang="ru-RU" sz="20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285728"/>
            <a:ext cx="6786610"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Установка уголка и крестиков</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500034" y="1142984"/>
            <a:ext cx="800105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fontAlgn="base">
              <a:spcBef>
                <a:spcPct val="0"/>
              </a:spcBef>
              <a:spcAft>
                <a:spcPct val="0"/>
              </a:spcAft>
            </a:pPr>
            <a:r>
              <a:rPr lang="ru-RU" sz="2400" dirty="0" smtClean="0">
                <a:solidFill>
                  <a:schemeClr val="bg1"/>
                </a:solidFill>
                <a:latin typeface="Times New Roman" pitchFamily="18" charset="0"/>
                <a:cs typeface="Times New Roman" pitchFamily="18" charset="0"/>
              </a:rPr>
              <a:t>Когда будет уложен первый ряд плитки конце стены  спрячьте его в специальный уголок, если вам пришлось плитку резать.</a:t>
            </a:r>
          </a:p>
          <a:p>
            <a:pPr lvl="0" eaLnBrk="0" fontAlgn="base" hangingPunct="0">
              <a:spcBef>
                <a:spcPct val="0"/>
              </a:spcBef>
              <a:spcAft>
                <a:spcPct val="0"/>
              </a:spcAft>
            </a:pPr>
            <a:r>
              <a:rPr lang="ru-RU" sz="2400" dirty="0" smtClean="0">
                <a:solidFill>
                  <a:schemeClr val="bg1"/>
                </a:solidFill>
                <a:latin typeface="Times New Roman" pitchFamily="18" charset="0"/>
                <a:cs typeface="Times New Roman" pitchFamily="18" charset="0"/>
              </a:rPr>
              <a:t>Между плитками вставляем крестики.  </a:t>
            </a:r>
          </a:p>
        </p:txBody>
      </p:sp>
      <p:pic>
        <p:nvPicPr>
          <p:cNvPr id="1026" name="Picture 2" descr="http://xn------5cdadanogm3aawcdegf2cvl5afurq.xn--p1ai/media/ukladka_na_stenu.jpg"/>
          <p:cNvPicPr>
            <a:picLocks noChangeAspect="1" noChangeArrowheads="1"/>
          </p:cNvPicPr>
          <p:nvPr/>
        </p:nvPicPr>
        <p:blipFill>
          <a:blip r:embed="rId2"/>
          <a:srcRect/>
          <a:stretch>
            <a:fillRect/>
          </a:stretch>
        </p:blipFill>
        <p:spPr bwMode="auto">
          <a:xfrm>
            <a:off x="6357950" y="2000240"/>
            <a:ext cx="2071678" cy="1467437"/>
          </a:xfrm>
          <a:prstGeom prst="rect">
            <a:avLst/>
          </a:prstGeom>
          <a:ln>
            <a:noFill/>
          </a:ln>
          <a:effectLst>
            <a:softEdge rad="112500"/>
          </a:effectLst>
        </p:spPr>
      </p:pic>
      <p:pic>
        <p:nvPicPr>
          <p:cNvPr id="4099" name="Picture 3" descr="ppp"/>
          <p:cNvPicPr>
            <a:picLocks noChangeAspect="1" noChangeArrowheads="1"/>
          </p:cNvPicPr>
          <p:nvPr/>
        </p:nvPicPr>
        <p:blipFill>
          <a:blip r:embed="rId3"/>
          <a:srcRect/>
          <a:stretch>
            <a:fillRect/>
          </a:stretch>
        </p:blipFill>
        <p:spPr bwMode="auto">
          <a:xfrm>
            <a:off x="928662" y="2786058"/>
            <a:ext cx="2157355" cy="1214446"/>
          </a:xfrm>
          <a:prstGeom prst="rect">
            <a:avLst/>
          </a:prstGeom>
          <a:ln>
            <a:noFill/>
          </a:ln>
          <a:effectLst>
            <a:softEdge rad="112500"/>
          </a:effectLst>
        </p:spPr>
      </p:pic>
      <p:pic>
        <p:nvPicPr>
          <p:cNvPr id="4098" name="Picture 2" descr="C:\Users\USER\Desktop\Новая папка\IMG_20160429_103941.jpg"/>
          <p:cNvPicPr>
            <a:picLocks noChangeAspect="1" noChangeArrowheads="1"/>
          </p:cNvPicPr>
          <p:nvPr/>
        </p:nvPicPr>
        <p:blipFill>
          <a:blip r:embed="rId4" cstate="print"/>
          <a:srcRect/>
          <a:stretch>
            <a:fillRect/>
          </a:stretch>
        </p:blipFill>
        <p:spPr bwMode="auto">
          <a:xfrm>
            <a:off x="5881664" y="3786190"/>
            <a:ext cx="3262336" cy="2446752"/>
          </a:xfrm>
          <a:prstGeom prst="rect">
            <a:avLst/>
          </a:prstGeom>
          <a:ln>
            <a:noFill/>
          </a:ln>
          <a:effectLst>
            <a:softEdge rad="112500"/>
          </a:effectLst>
        </p:spPr>
      </p:pic>
      <p:pic>
        <p:nvPicPr>
          <p:cNvPr id="13" name="Рисунок 12" descr="C:\Users\USER\Desktop\Плитка СТЕНЫ ПОЛЫ\IMG_2052.JPG"/>
          <p:cNvPicPr/>
          <p:nvPr/>
        </p:nvPicPr>
        <p:blipFill>
          <a:blip r:embed="rId5" cstate="print"/>
          <a:srcRect/>
          <a:stretch>
            <a:fillRect/>
          </a:stretch>
        </p:blipFill>
        <p:spPr bwMode="auto">
          <a:xfrm rot="5400000">
            <a:off x="3286116" y="3571876"/>
            <a:ext cx="3357586" cy="2500330"/>
          </a:xfrm>
          <a:prstGeom prst="rect">
            <a:avLst/>
          </a:prstGeom>
          <a:ln>
            <a:noFill/>
          </a:ln>
          <a:effectLst>
            <a:softEdge rad="112500"/>
          </a:effectLst>
        </p:spPr>
      </p:pic>
      <p:pic>
        <p:nvPicPr>
          <p:cNvPr id="14" name="Рисунок 13" descr="C:\Users\USER\Desktop\Плитка СТЕНЫ ПОЛЫ\IMG_2072.JPG"/>
          <p:cNvPicPr/>
          <p:nvPr/>
        </p:nvPicPr>
        <p:blipFill>
          <a:blip r:embed="rId6" cstate="print"/>
          <a:srcRect/>
          <a:stretch>
            <a:fillRect/>
          </a:stretch>
        </p:blipFill>
        <p:spPr bwMode="auto">
          <a:xfrm>
            <a:off x="285720" y="4071942"/>
            <a:ext cx="3486120" cy="2571744"/>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500990"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Расшивка и </a:t>
            </a:r>
            <a:r>
              <a:rPr lang="ru-RU" sz="3600" b="1" dirty="0" smtClean="0">
                <a:solidFill>
                  <a:srgbClr val="FF0000"/>
                </a:solidFill>
                <a:latin typeface="Times New Roman" pitchFamily="18" charset="0"/>
                <a:cs typeface="Times New Roman" pitchFamily="18" charset="0"/>
              </a:rPr>
              <a:t>очистка поверхности</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500034" y="1214423"/>
            <a:ext cx="3786214" cy="46474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ru-RU" sz="1600" dirty="0" smtClean="0">
                <a:solidFill>
                  <a:schemeClr val="bg1"/>
                </a:solidFill>
                <a:latin typeface="Times New Roman" pitchFamily="18" charset="0"/>
                <a:cs typeface="Times New Roman" pitchFamily="18" charset="0"/>
              </a:rPr>
              <a:t>   Для расшивки швов применяют гипсовую затирку. Она может выпускаться разных цветов, поэтому подбирать ее следует в тон керамической плитки. Раствор разводят с водой в неглубокой таре и наносят резиновым шпателем на межплиточные швы. При этом состав должен глубоко проникнуть в шов для надежной фиксации. Излишки затирки удаляют влажной губкой.</a:t>
            </a:r>
          </a:p>
          <a:p>
            <a:pPr fontAlgn="base"/>
            <a:r>
              <a:rPr lang="ru-RU" sz="1600" dirty="0" smtClean="0">
                <a:solidFill>
                  <a:schemeClr val="bg1"/>
                </a:solidFill>
                <a:latin typeface="Times New Roman" pitchFamily="18" charset="0"/>
                <a:cs typeface="Times New Roman" pitchFamily="18" charset="0"/>
              </a:rPr>
              <a:t>   Через 2 часа облицованная плитка отмывается от остатков затирки (фуги) теплой водой и тряпкой. Если появились вопросы, то рекомендуется посмотреть облицовку стен керамической плиткой на видео представленном на этой странице.</a:t>
            </a:r>
          </a:p>
          <a:p>
            <a:pPr marL="457200" indent="-457200"/>
            <a:endParaRPr lang="ru-RU" sz="2400" b="1" dirty="0" smtClean="0">
              <a:solidFill>
                <a:schemeClr val="bg1"/>
              </a:solidFill>
              <a:latin typeface="Times New Roman" pitchFamily="18" charset="0"/>
              <a:cs typeface="Times New Roman" pitchFamily="18" charset="0"/>
            </a:endParaRPr>
          </a:p>
        </p:txBody>
      </p:sp>
      <p:pic>
        <p:nvPicPr>
          <p:cNvPr id="38914" name="Picture 2" descr="Нанесение затирки на швы"/>
          <p:cNvPicPr>
            <a:picLocks noChangeAspect="1" noChangeArrowheads="1"/>
          </p:cNvPicPr>
          <p:nvPr/>
        </p:nvPicPr>
        <p:blipFill>
          <a:blip r:embed="rId2"/>
          <a:srcRect t="21008" b="10714"/>
          <a:stretch>
            <a:fillRect/>
          </a:stretch>
        </p:blipFill>
        <p:spPr bwMode="auto">
          <a:xfrm>
            <a:off x="2214546" y="5242848"/>
            <a:ext cx="2976558" cy="1615152"/>
          </a:xfrm>
          <a:prstGeom prst="rect">
            <a:avLst/>
          </a:prstGeom>
          <a:ln>
            <a:noFill/>
          </a:ln>
          <a:effectLst>
            <a:softEdge rad="112500"/>
          </a:effectLst>
        </p:spPr>
      </p:pic>
      <p:pic>
        <p:nvPicPr>
          <p:cNvPr id="11" name="Рисунок 10" descr="C:\Users\USER\Desktop\Плитка СТЕНЫ ПОЛЫ\IMG_2080.JPG"/>
          <p:cNvPicPr/>
          <p:nvPr/>
        </p:nvPicPr>
        <p:blipFill>
          <a:blip r:embed="rId3" cstate="print"/>
          <a:srcRect/>
          <a:stretch>
            <a:fillRect/>
          </a:stretch>
        </p:blipFill>
        <p:spPr bwMode="auto">
          <a:xfrm rot="5400000">
            <a:off x="5783168" y="3646593"/>
            <a:ext cx="3292703" cy="2571768"/>
          </a:xfrm>
          <a:prstGeom prst="rect">
            <a:avLst/>
          </a:prstGeom>
          <a:ln>
            <a:noFill/>
          </a:ln>
          <a:effectLst>
            <a:softEdge rad="112500"/>
          </a:effectLst>
        </p:spPr>
      </p:pic>
      <p:pic>
        <p:nvPicPr>
          <p:cNvPr id="13" name="Рисунок 12" descr="C:\Users\USER\Desktop\Плитка СТЕНЫ ПОЛЫ\IMG_2082.JPG"/>
          <p:cNvPicPr/>
          <p:nvPr/>
        </p:nvPicPr>
        <p:blipFill>
          <a:blip r:embed="rId4" cstate="print"/>
          <a:srcRect/>
          <a:stretch>
            <a:fillRect/>
          </a:stretch>
        </p:blipFill>
        <p:spPr bwMode="auto">
          <a:xfrm rot="5400000">
            <a:off x="4000495" y="1357299"/>
            <a:ext cx="3214710" cy="2643206"/>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5572164" cy="642942"/>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Контроль качества   </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rot="10800000" flipV="1">
            <a:off x="285720" y="1261121"/>
            <a:ext cx="5715040"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solidFill>
                  <a:schemeClr val="bg1"/>
                </a:solidFill>
                <a:latin typeface="Times New Roman" pitchFamily="18" charset="0"/>
                <a:cs typeface="Times New Roman" pitchFamily="18" charset="0"/>
              </a:rPr>
              <a:t>Облицованная вертикальная поверхность должна отвечать следующим требованиям:</a:t>
            </a:r>
          </a:p>
          <a:p>
            <a:r>
              <a:rPr lang="ru-RU" dirty="0" smtClean="0">
                <a:solidFill>
                  <a:schemeClr val="bg1"/>
                </a:solidFill>
                <a:latin typeface="Times New Roman" pitchFamily="18" charset="0"/>
                <a:cs typeface="Times New Roman" pitchFamily="18" charset="0"/>
              </a:rPr>
              <a:t>- швы между плитками должны быть ровными, заполненными и взаимно перпендикулярными, ширина их не должна превышать 3 мм;</a:t>
            </a:r>
          </a:p>
          <a:p>
            <a:r>
              <a:rPr lang="ru-RU" dirty="0" smtClean="0">
                <a:solidFill>
                  <a:schemeClr val="bg1"/>
                </a:solidFill>
                <a:latin typeface="Times New Roman" pitchFamily="18" charset="0"/>
                <a:cs typeface="Times New Roman" pitchFamily="18" charset="0"/>
              </a:rPr>
              <a:t>- в местах пригонки плиток к выступающим частям облицованной поверхности швы могут быть расширены не более чем на 2 мм;</a:t>
            </a:r>
          </a:p>
          <a:p>
            <a:r>
              <a:rPr lang="ru-RU" dirty="0" smtClean="0">
                <a:solidFill>
                  <a:schemeClr val="bg1"/>
                </a:solidFill>
                <a:latin typeface="Times New Roman" pitchFamily="18" charset="0"/>
                <a:cs typeface="Times New Roman" pitchFamily="18" charset="0"/>
              </a:rPr>
              <a:t>- плитки должны быть приклеены к облицовываемой конструкции всей поверхностью, без пустот;</a:t>
            </a:r>
          </a:p>
          <a:p>
            <a:r>
              <a:rPr lang="ru-RU" dirty="0" smtClean="0">
                <a:solidFill>
                  <a:schemeClr val="bg1"/>
                </a:solidFill>
                <a:latin typeface="Times New Roman" pitchFamily="18" charset="0"/>
                <a:cs typeface="Times New Roman" pitchFamily="18" charset="0"/>
              </a:rPr>
              <a:t>- отклонения от прямолинейности и вертикальности облицовки в углах не должны превышать 2 мм на 1 м их вертикальной линии;</a:t>
            </a:r>
          </a:p>
          <a:p>
            <a:r>
              <a:rPr lang="ru-RU" dirty="0" smtClean="0">
                <a:solidFill>
                  <a:schemeClr val="bg1"/>
                </a:solidFill>
                <a:latin typeface="Times New Roman" pitchFamily="18" charset="0"/>
                <a:cs typeface="Times New Roman" pitchFamily="18" charset="0"/>
              </a:rPr>
              <a:t>- отклонения поверхности облицовки от плоскости при проверке двухметровой рейкой должны быть менее 2 мм;</a:t>
            </a:r>
          </a:p>
          <a:p>
            <a:r>
              <a:rPr lang="ru-RU" dirty="0" smtClean="0">
                <a:solidFill>
                  <a:schemeClr val="bg1"/>
                </a:solidFill>
                <a:latin typeface="Times New Roman" pitchFamily="18" charset="0"/>
                <a:cs typeface="Times New Roman" pitchFamily="18" charset="0"/>
              </a:rPr>
              <a:t>- величина </a:t>
            </a:r>
            <a:r>
              <a:rPr lang="ru-RU" dirty="0" err="1" smtClean="0">
                <a:solidFill>
                  <a:schemeClr val="bg1"/>
                </a:solidFill>
                <a:latin typeface="Times New Roman" pitchFamily="18" charset="0"/>
                <a:cs typeface="Times New Roman" pitchFamily="18" charset="0"/>
              </a:rPr>
              <a:t>выщербин</a:t>
            </a:r>
            <a:r>
              <a:rPr lang="ru-RU" dirty="0" smtClean="0">
                <a:solidFill>
                  <a:schemeClr val="bg1"/>
                </a:solidFill>
                <a:latin typeface="Times New Roman" pitchFamily="18" charset="0"/>
                <a:cs typeface="Times New Roman" pitchFamily="18" charset="0"/>
              </a:rPr>
              <a:t> и зазубрин в кромках плиток не должна превышать 0,5 мм.</a:t>
            </a:r>
            <a:endParaRPr lang="ru-RU" dirty="0">
              <a:solidFill>
                <a:schemeClr val="bg1"/>
              </a:solidFill>
              <a:latin typeface="Times New Roman" pitchFamily="18" charset="0"/>
              <a:cs typeface="Times New Roman" pitchFamily="18" charset="0"/>
            </a:endParaRPr>
          </a:p>
        </p:txBody>
      </p:sp>
      <p:pic>
        <p:nvPicPr>
          <p:cNvPr id="37890" name="Picture 2" descr="Проверка вертикальности плитки уровнем"/>
          <p:cNvPicPr>
            <a:picLocks noChangeAspect="1" noChangeArrowheads="1"/>
          </p:cNvPicPr>
          <p:nvPr/>
        </p:nvPicPr>
        <p:blipFill>
          <a:blip r:embed="rId2"/>
          <a:srcRect/>
          <a:stretch>
            <a:fillRect/>
          </a:stretch>
        </p:blipFill>
        <p:spPr bwMode="auto">
          <a:xfrm>
            <a:off x="6072198" y="857232"/>
            <a:ext cx="2857488" cy="2428875"/>
          </a:xfrm>
          <a:prstGeom prst="rect">
            <a:avLst/>
          </a:prstGeom>
          <a:ln>
            <a:noFill/>
          </a:ln>
          <a:effectLst>
            <a:softEdge rad="112500"/>
          </a:effectLst>
        </p:spPr>
      </p:pic>
      <p:pic>
        <p:nvPicPr>
          <p:cNvPr id="3074" name="Picture 2" descr="http://i-bud.ru/assets/images/Otd_i_rem/Oblicovka/2013-12/Ukladka_plitki_na_steni.jpg"/>
          <p:cNvPicPr>
            <a:picLocks noChangeAspect="1" noChangeArrowheads="1"/>
          </p:cNvPicPr>
          <p:nvPr/>
        </p:nvPicPr>
        <p:blipFill>
          <a:blip r:embed="rId3"/>
          <a:srcRect/>
          <a:stretch>
            <a:fillRect/>
          </a:stretch>
        </p:blipFill>
        <p:spPr bwMode="auto">
          <a:xfrm>
            <a:off x="6000760" y="3571876"/>
            <a:ext cx="2928926" cy="2196695"/>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285728"/>
            <a:ext cx="4857784" cy="642942"/>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Контроль качества   </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123" name="Picture 3" descr="C:\Users\USER\Desktop\Новая папка\IMG_20160429_110848.jpg"/>
          <p:cNvPicPr>
            <a:picLocks noChangeAspect="1" noChangeArrowheads="1"/>
          </p:cNvPicPr>
          <p:nvPr/>
        </p:nvPicPr>
        <p:blipFill>
          <a:blip r:embed="rId2" cstate="print"/>
          <a:srcRect/>
          <a:stretch>
            <a:fillRect/>
          </a:stretch>
        </p:blipFill>
        <p:spPr bwMode="auto">
          <a:xfrm rot="5400000">
            <a:off x="4661297" y="1982381"/>
            <a:ext cx="4429156" cy="3321867"/>
          </a:xfrm>
          <a:prstGeom prst="rect">
            <a:avLst/>
          </a:prstGeom>
          <a:ln>
            <a:noFill/>
          </a:ln>
          <a:effectLst>
            <a:softEdge rad="112500"/>
          </a:effectLst>
        </p:spPr>
      </p:pic>
      <p:pic>
        <p:nvPicPr>
          <p:cNvPr id="10" name="Рисунок 9" descr="C:\Users\USER\Desktop\Плитка СТЕНЫ ПОЛЫ\IMG_2056.JPG"/>
          <p:cNvPicPr/>
          <p:nvPr/>
        </p:nvPicPr>
        <p:blipFill>
          <a:blip r:embed="rId3" cstate="print"/>
          <a:srcRect/>
          <a:stretch>
            <a:fillRect/>
          </a:stretch>
        </p:blipFill>
        <p:spPr bwMode="auto">
          <a:xfrm rot="5400000">
            <a:off x="1868747" y="1345907"/>
            <a:ext cx="3500462" cy="2665989"/>
          </a:xfrm>
          <a:prstGeom prst="rect">
            <a:avLst/>
          </a:prstGeom>
          <a:ln>
            <a:noFill/>
          </a:ln>
          <a:effectLst>
            <a:softEdge rad="112500"/>
          </a:effectLst>
        </p:spPr>
      </p:pic>
      <p:pic>
        <p:nvPicPr>
          <p:cNvPr id="11" name="Рисунок 10" descr="C:\Users\USER\Desktop\Плитка СТЕНЫ ПОЛЫ\IMG_2067.JPG"/>
          <p:cNvPicPr/>
          <p:nvPr/>
        </p:nvPicPr>
        <p:blipFill>
          <a:blip r:embed="rId4" cstate="print"/>
          <a:srcRect/>
          <a:stretch>
            <a:fillRect/>
          </a:stretch>
        </p:blipFill>
        <p:spPr bwMode="auto">
          <a:xfrm>
            <a:off x="928662" y="4000504"/>
            <a:ext cx="3714776" cy="2643182"/>
          </a:xfrm>
          <a:prstGeom prst="rect">
            <a:avLst/>
          </a:prstGeom>
          <a:ln>
            <a:noFill/>
          </a:ln>
          <a:effectLst>
            <a:softEdge rad="112500"/>
          </a:effectLst>
        </p:spPr>
      </p:pic>
      <p:pic>
        <p:nvPicPr>
          <p:cNvPr id="13" name="Рисунок 12" descr="C:\Users\USER\Desktop\Плитка СТЕНЫ ПОЛЫ\IMG_2042.JPG"/>
          <p:cNvPicPr/>
          <p:nvPr/>
        </p:nvPicPr>
        <p:blipFill>
          <a:blip r:embed="rId5" cstate="print"/>
          <a:srcRect/>
          <a:stretch>
            <a:fillRect/>
          </a:stretch>
        </p:blipFill>
        <p:spPr bwMode="auto">
          <a:xfrm rot="5400000">
            <a:off x="-77501" y="1434766"/>
            <a:ext cx="2500330" cy="191676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285728"/>
            <a:ext cx="4714908" cy="785818"/>
          </a:xfrm>
        </p:spPr>
        <p:style>
          <a:lnRef idx="2">
            <a:schemeClr val="dk1"/>
          </a:lnRef>
          <a:fillRef idx="1">
            <a:schemeClr val="lt1"/>
          </a:fillRef>
          <a:effectRef idx="0">
            <a:schemeClr val="dk1"/>
          </a:effectRef>
          <a:fontRef idx="minor">
            <a:schemeClr val="dk1"/>
          </a:fontRef>
        </p:style>
        <p:txBody>
          <a:bodyPr>
            <a:normAutofit/>
          </a:bodyPr>
          <a:lstStyle/>
          <a:p>
            <a:r>
              <a:rPr lang="ru-RU" sz="4000" dirty="0" smtClean="0">
                <a:solidFill>
                  <a:srgbClr val="FF0000"/>
                </a:solidFill>
                <a:latin typeface="Times New Roman" pitchFamily="18" charset="0"/>
                <a:cs typeface="Times New Roman" pitchFamily="18" charset="0"/>
              </a:rPr>
              <a:t>Все о плитках</a:t>
            </a:r>
            <a:endParaRPr lang="ru-RU" sz="40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2000240"/>
            <a:ext cx="7858180" cy="44291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14348"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54" name="Rectangle 6"/>
          <p:cNvSpPr>
            <a:spLocks noChangeArrowheads="1"/>
          </p:cNvSpPr>
          <p:nvPr/>
        </p:nvSpPr>
        <p:spPr bwMode="auto">
          <a:xfrm>
            <a:off x="428596" y="1285860"/>
            <a:ext cx="8286808" cy="329320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600" dirty="0" smtClean="0">
                <a:solidFill>
                  <a:schemeClr val="bg1"/>
                </a:solidFill>
              </a:rPr>
              <a:t>Плитка давно используется в качестве строительного материала. Она была очень популярной во времена каменного века, о чем свидетельствуют захоронения простых жителей. Что касается более богатых людей, они могли себе позволить целый каскад из плитки, создавая при этом шикарный орнамент.</a:t>
            </a:r>
          </a:p>
          <a:p>
            <a:r>
              <a:rPr lang="ru-RU" sz="1600" dirty="0" smtClean="0">
                <a:solidFill>
                  <a:schemeClr val="bg1"/>
                </a:solidFill>
              </a:rPr>
              <a:t>Если рассмотреть все напольные покрытия, плитка - это один из наиболее востребованных строительных материалов, так как в процессе проведения ремонтных работ он необходим для создания максимально комфортного дизайна. Как правило, она используется не только для отделки полов, но и для отделки стен, в некоторых случаях - даже потолка. Кроме того, плиточные изделия могут монтироваться на лестничные площадки не только с эстетической целью, но и с целью обеспечения меньшего износа бетонной основы. Главные свойства, привлекающие людей по всему миру - прочность, разнообразие фактуры и цвета, прекрасная эстетика и минимальная необходимость в обслуживании.</a:t>
            </a:r>
            <a:endParaRPr lang="ru-RU" sz="1600" dirty="0">
              <a:solidFill>
                <a:schemeClr val="bg1"/>
              </a:solidFill>
            </a:endParaRPr>
          </a:p>
        </p:txBody>
      </p:sp>
      <p:pic>
        <p:nvPicPr>
          <p:cNvPr id="18434" name="Picture 2" descr="http://kuhni4u.com/wp-content/uploads/2015/03/Kak-vybrat-materialy-dlja-otdelki-kuhni.jpg"/>
          <p:cNvPicPr>
            <a:picLocks noChangeAspect="1" noChangeArrowheads="1"/>
          </p:cNvPicPr>
          <p:nvPr/>
        </p:nvPicPr>
        <p:blipFill>
          <a:blip r:embed="rId2"/>
          <a:srcRect/>
          <a:stretch>
            <a:fillRect/>
          </a:stretch>
        </p:blipFill>
        <p:spPr bwMode="auto">
          <a:xfrm>
            <a:off x="2857488" y="4714884"/>
            <a:ext cx="3188240" cy="1928826"/>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8"/>
            <a:ext cx="7958166" cy="107157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Дефекты облицованной поверхности и способы их устранения</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rot="10800000" flipV="1">
            <a:off x="357158" y="1428736"/>
            <a:ext cx="8358246" cy="54292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solidFill>
                  <a:schemeClr val="bg1"/>
                </a:solidFill>
                <a:latin typeface="Times New Roman" pitchFamily="18" charset="0"/>
                <a:cs typeface="Times New Roman" pitchFamily="18" charset="0"/>
              </a:rPr>
              <a:t>При установке плиток, не отсортированных по всем параметрам, на поверхности облицовки могут быть щербинки, отбитые углы и кромки, мушки, пузыри; плитки могут не совпадать по цвету и размеру. Плитки, имеющие дефекты, снимают по частям с помощью скарпеля или зубила, а вместо них устанавливают плитки без дефектов.</a:t>
            </a:r>
          </a:p>
          <a:p>
            <a:r>
              <a:rPr lang="ru-RU" dirty="0" smtClean="0">
                <a:solidFill>
                  <a:schemeClr val="bg1"/>
                </a:solidFill>
                <a:latin typeface="Times New Roman" pitchFamily="18" charset="0"/>
                <a:cs typeface="Times New Roman" pitchFamily="18" charset="0"/>
              </a:rPr>
              <a:t>Неаккуратная очистка тыльной стороны плиток и подготовка поверхности, облицовка по непросохшему или </a:t>
            </a:r>
            <a:r>
              <a:rPr lang="ru-RU" dirty="0" err="1" smtClean="0">
                <a:solidFill>
                  <a:schemeClr val="bg1"/>
                </a:solidFill>
                <a:latin typeface="Times New Roman" pitchFamily="18" charset="0"/>
                <a:cs typeface="Times New Roman" pitchFamily="18" charset="0"/>
              </a:rPr>
              <a:t>несхватившемуся</a:t>
            </a:r>
            <a:r>
              <a:rPr lang="ru-RU" dirty="0" smtClean="0">
                <a:solidFill>
                  <a:schemeClr val="bg1"/>
                </a:solidFill>
                <a:latin typeface="Times New Roman" pitchFamily="18" charset="0"/>
                <a:cs typeface="Times New Roman" pitchFamily="18" charset="0"/>
              </a:rPr>
              <a:t> выравнивающему слою приводят к отслаиванию и выпадению не только отдельных плиток, но и целых звеньев. Для устранения этого дефекта отслаивающиеся плитки без особого труда снимают, основание тщательно вычищают и плитки вновь устанавливают на место на густотертых белилах. Поврежденное основание аккуратно вырубают и заменяют новым.</a:t>
            </a:r>
          </a:p>
          <a:p>
            <a:r>
              <a:rPr lang="ru-RU" dirty="0" smtClean="0">
                <a:solidFill>
                  <a:schemeClr val="bg1"/>
                </a:solidFill>
                <a:latin typeface="Times New Roman" pitchFamily="18" charset="0"/>
                <a:cs typeface="Times New Roman" pitchFamily="18" charset="0"/>
              </a:rPr>
              <a:t>Такие дефекты, как разная ширина швов на облицованной поверхности, их </a:t>
            </a:r>
            <a:r>
              <a:rPr lang="ru-RU" dirty="0" err="1" smtClean="0">
                <a:solidFill>
                  <a:schemeClr val="bg1"/>
                </a:solidFill>
                <a:latin typeface="Times New Roman" pitchFamily="18" charset="0"/>
                <a:cs typeface="Times New Roman" pitchFamily="18" charset="0"/>
              </a:rPr>
              <a:t>негоризонтальность</a:t>
            </a:r>
            <a:r>
              <a:rPr lang="ru-RU" dirty="0" smtClean="0">
                <a:solidFill>
                  <a:schemeClr val="bg1"/>
                </a:solidFill>
                <a:latin typeface="Times New Roman" pitchFamily="18" charset="0"/>
                <a:cs typeface="Times New Roman" pitchFamily="18" charset="0"/>
              </a:rPr>
              <a:t> или </a:t>
            </a:r>
            <a:r>
              <a:rPr lang="ru-RU" dirty="0" err="1" smtClean="0">
                <a:solidFill>
                  <a:schemeClr val="bg1"/>
                </a:solidFill>
                <a:latin typeface="Times New Roman" pitchFamily="18" charset="0"/>
                <a:cs typeface="Times New Roman" pitchFamily="18" charset="0"/>
              </a:rPr>
              <a:t>невертикальность</a:t>
            </a:r>
            <a:r>
              <a:rPr lang="ru-RU" dirty="0" smtClean="0">
                <a:solidFill>
                  <a:schemeClr val="bg1"/>
                </a:solidFill>
                <a:latin typeface="Times New Roman" pitchFamily="18" charset="0"/>
                <a:cs typeface="Times New Roman" pitchFamily="18" charset="0"/>
              </a:rPr>
              <a:t>, искривление углов и откосов, возникают в результате применения плиток без сортировки по размерам, отсутствия соответствующего инструмента и отсутствия контроля за ходом работы. В этом случае облицовка должна быть переделана желательно до твердения раствора, плитки должны быть рассортированы по размерам, а бракованные плитки возвращены поставщику.</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14290"/>
            <a:ext cx="6143668" cy="571504"/>
          </a:xfrm>
        </p:spPr>
        <p:style>
          <a:lnRef idx="2">
            <a:schemeClr val="dk1"/>
          </a:lnRef>
          <a:fillRef idx="1">
            <a:schemeClr val="lt1"/>
          </a:fillRef>
          <a:effectRef idx="0">
            <a:schemeClr val="dk1"/>
          </a:effectRef>
          <a:fontRef idx="minor">
            <a:schemeClr val="dk1"/>
          </a:fontRef>
        </p:style>
        <p:txBody>
          <a:bodyPr>
            <a:normAutofit fontScale="90000"/>
          </a:bodyPr>
          <a:lstStyle/>
          <a:p>
            <a:r>
              <a:rPr lang="ru-RU" sz="3600" dirty="0" smtClean="0">
                <a:solidFill>
                  <a:srgbClr val="FF0000"/>
                </a:solidFill>
                <a:latin typeface="Times New Roman" pitchFamily="18" charset="0"/>
                <a:cs typeface="Times New Roman" pitchFamily="18" charset="0"/>
              </a:rPr>
              <a:t> </a:t>
            </a:r>
            <a:r>
              <a:rPr lang="ru-RU" sz="4000" dirty="0" smtClean="0">
                <a:solidFill>
                  <a:srgbClr val="FF0000"/>
                </a:solidFill>
                <a:latin typeface="Times New Roman" pitchFamily="18" charset="0"/>
                <a:cs typeface="Times New Roman" pitchFamily="18" charset="0"/>
              </a:rPr>
              <a:t>Требование к поверхности </a:t>
            </a:r>
            <a:endParaRPr lang="ru-RU" sz="40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2000240"/>
            <a:ext cx="7858180" cy="44291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14348"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54" name="Rectangle 6"/>
          <p:cNvSpPr>
            <a:spLocks noChangeArrowheads="1"/>
          </p:cNvSpPr>
          <p:nvPr/>
        </p:nvSpPr>
        <p:spPr bwMode="auto">
          <a:xfrm>
            <a:off x="214282" y="857233"/>
            <a:ext cx="8715436" cy="600076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ru-RU" sz="1600" dirty="0" smtClean="0">
                <a:solidFill>
                  <a:schemeClr val="bg1"/>
                </a:solidFill>
              </a:rPr>
              <a:t> Стены должны быть строго вертикальными </a:t>
            </a:r>
          </a:p>
          <a:p>
            <a:pPr lvl="0" fontAlgn="base">
              <a:spcBef>
                <a:spcPct val="0"/>
              </a:spcBef>
              <a:spcAft>
                <a:spcPct val="0"/>
              </a:spcAft>
              <a:buFontTx/>
              <a:buChar char="-"/>
            </a:pPr>
            <a:r>
              <a:rPr lang="ru-RU" sz="1600" b="1" dirty="0" smtClean="0">
                <a:solidFill>
                  <a:schemeClr val="bg1"/>
                </a:solidFill>
                <a:latin typeface="Times New Roman" pitchFamily="18" charset="0"/>
                <a:cs typeface="Times New Roman" pitchFamily="18" charset="0"/>
              </a:rPr>
              <a:t> </a:t>
            </a:r>
            <a:r>
              <a:rPr lang="ru-RU" sz="1600" dirty="0" smtClean="0">
                <a:solidFill>
                  <a:schemeClr val="bg1"/>
                </a:solidFill>
              </a:rPr>
              <a:t>Чем больше поверхность будет отклоняться от вертикали или горизонтали, тем больше клеевого раствора будет уходить на ее выравнивание.</a:t>
            </a:r>
          </a:p>
          <a:p>
            <a:pPr lvl="0" fontAlgn="base">
              <a:spcBef>
                <a:spcPct val="0"/>
              </a:spcBef>
              <a:spcAft>
                <a:spcPct val="0"/>
              </a:spcAft>
              <a:buFontTx/>
              <a:buChar char="-"/>
            </a:pPr>
            <a:r>
              <a:rPr lang="ru-RU" sz="1600" b="1" dirty="0" smtClean="0">
                <a:solidFill>
                  <a:schemeClr val="bg1"/>
                </a:solidFill>
                <a:latin typeface="Times New Roman" pitchFamily="18" charset="0"/>
                <a:cs typeface="Times New Roman" pitchFamily="18" charset="0"/>
              </a:rPr>
              <a:t> </a:t>
            </a:r>
            <a:r>
              <a:rPr lang="ru-RU" sz="1600" dirty="0" smtClean="0">
                <a:solidFill>
                  <a:schemeClr val="bg1"/>
                </a:solidFill>
              </a:rPr>
              <a:t>Шнур, натянутый между двумя любыми точками (по горизонтали, вертикали, диагонали и т.д.), не должен выявлять больших углублений или выпуклостей. Наличие же каких-то мелких бороздок, царапин, бугорков и прочее только улучшит сцепление с клеящим материалом.</a:t>
            </a:r>
          </a:p>
          <a:p>
            <a:pPr lvl="0" fontAlgn="base">
              <a:spcBef>
                <a:spcPct val="0"/>
              </a:spcBef>
              <a:spcAft>
                <a:spcPct val="0"/>
              </a:spcAft>
              <a:buFontTx/>
              <a:buChar char="-"/>
            </a:pPr>
            <a:r>
              <a:rPr lang="ru-RU" sz="1600" b="1"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Поверхность </a:t>
            </a:r>
            <a:r>
              <a:rPr lang="ru-RU" sz="1600" dirty="0" smtClean="0">
                <a:solidFill>
                  <a:schemeClr val="bg1"/>
                </a:solidFill>
              </a:rPr>
              <a:t> должна быть прочной, способной, впоследствии не разрушатся под собственным весом и немалым весом накладываемого материала. Так, отставшая от стены штукатурка (при простукивании слышится глухой звук), или стяжка пола, в какой-то момент отвалятся вместе с облицовкой.</a:t>
            </a:r>
          </a:p>
          <a:p>
            <a:pPr lvl="0" fontAlgn="base">
              <a:spcBef>
                <a:spcPct val="0"/>
              </a:spcBef>
              <a:spcAft>
                <a:spcPct val="0"/>
              </a:spcAft>
              <a:buFontTx/>
              <a:buChar char="-"/>
            </a:pPr>
            <a:r>
              <a:rPr lang="ru-RU" sz="1600" dirty="0" smtClean="0">
                <a:solidFill>
                  <a:schemeClr val="bg1"/>
                </a:solidFill>
                <a:latin typeface="Times New Roman" pitchFamily="18" charset="0"/>
                <a:cs typeface="Times New Roman" pitchFamily="18" charset="0"/>
              </a:rPr>
              <a:t> Поверхность </a:t>
            </a:r>
            <a:r>
              <a:rPr lang="ru-RU" sz="1600" dirty="0" smtClean="0">
                <a:solidFill>
                  <a:schemeClr val="bg1"/>
                </a:solidFill>
              </a:rPr>
              <a:t>должна иметь свойство надежно сцепляться с клеевым раствором, которым к ней будет клеиться плитка.</a:t>
            </a:r>
          </a:p>
          <a:p>
            <a:pPr lvl="0" fontAlgn="base">
              <a:spcBef>
                <a:spcPct val="0"/>
              </a:spcBef>
              <a:spcAft>
                <a:spcPct val="0"/>
              </a:spcAft>
              <a:buFontTx/>
              <a:buChar char="-"/>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rPr>
              <a:t>Чтобы проверить вертикальность стены и ее ровность необходимо установить «маяки» по всем углам поверхности. Для этого, примерно, в 5 см от угла к стене при помощи уровня вертикально прикладывается длинная прямая (желательно алюминиевая) рейка. В этом месте снизу и сверху временно приклеиваются маячные плитки (можно небольшие куски).Лицевые поверхности «маяков» должны находиться на одной вертикали. Одну из плиток необходимо приклеивать на минимальный слой клеящего состава. Так же устанавливаются маяки в другом углу. Поверхности четырех плиток образуют вертикальную плоскость облицовки.</a:t>
            </a:r>
          </a:p>
          <a:p>
            <a:pPr lvl="0" fontAlgn="base">
              <a:spcBef>
                <a:spcPct val="0"/>
              </a:spcBef>
              <a:spcAft>
                <a:spcPct val="0"/>
              </a:spcAft>
              <a:buFontTx/>
              <a:buChar char="-"/>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rPr>
              <a:t>Если вогнутость поверхности составляет больше 1см (не считая толщины плитки), ее желательно наращивать. При наличии выпуклостей, они должны счищаться настолько, чтобы обеспечить возможность укладки на нее плитки в заданной плоскости</a:t>
            </a:r>
            <a:endParaRPr lang="ru-RU" sz="1600" dirty="0" smtClean="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214290"/>
            <a:ext cx="5643602" cy="571504"/>
          </a:xfrm>
        </p:spPr>
        <p:style>
          <a:lnRef idx="2">
            <a:schemeClr val="dk1"/>
          </a:lnRef>
          <a:fillRef idx="1">
            <a:schemeClr val="lt1"/>
          </a:fillRef>
          <a:effectRef idx="0">
            <a:schemeClr val="dk1"/>
          </a:effectRef>
          <a:fontRef idx="minor">
            <a:schemeClr val="dk1"/>
          </a:fontRef>
        </p:style>
        <p:txBody>
          <a:bodyPr>
            <a:normAutofit fontScale="90000"/>
          </a:bodyPr>
          <a:lstStyle/>
          <a:p>
            <a:r>
              <a:rPr lang="ru-RU" sz="4000" dirty="0" smtClean="0">
                <a:solidFill>
                  <a:srgbClr val="FF0000"/>
                </a:solidFill>
                <a:latin typeface="Times New Roman" pitchFamily="18" charset="0"/>
                <a:cs typeface="Times New Roman" pitchFamily="18" charset="0"/>
              </a:rPr>
              <a:t>Подготовка поверхности </a:t>
            </a:r>
            <a:endParaRPr lang="ru-RU" sz="40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2000240"/>
            <a:ext cx="7858180" cy="44291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14348"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54" name="Rectangle 6"/>
          <p:cNvSpPr>
            <a:spLocks noChangeArrowheads="1"/>
          </p:cNvSpPr>
          <p:nvPr/>
        </p:nvSpPr>
        <p:spPr bwMode="auto">
          <a:xfrm>
            <a:off x="1071538" y="1142984"/>
            <a:ext cx="7072362" cy="28623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dirty="0" smtClean="0">
                <a:latin typeface="Times New Roman" pitchFamily="18" charset="0"/>
                <a:cs typeface="Times New Roman" pitchFamily="18" charset="0"/>
              </a:rPr>
              <a:t>Перед нанесением клея понадобится очистить основу, на которую планируется его наносить. Понадобится удалить пыль и другой мусор, чтобы не уменьшать силу сцепления плитки и клея. Если планируется работать с клеящим раствором, который в основе имеет цемент, или мастикой, которая имеет в основе воду, то первым делом понадобится протереть поверхность смоченной губкой. Если в планах пользоваться мастикой, которая в основе имеет растворитель, следует взять губку, смоченную разбавителем, который предназначается для краски. Можно использовать также любые растворители, которые подойдут для используемого клеящего раствора.</a:t>
            </a:r>
            <a:endParaRPr lang="ru-RU" dirty="0" smtClean="0">
              <a:solidFill>
                <a:schemeClr val="bg1"/>
              </a:solidFill>
              <a:latin typeface="Times New Roman" pitchFamily="18" charset="0"/>
              <a:cs typeface="Times New Roman" pitchFamily="18" charset="0"/>
            </a:endParaRPr>
          </a:p>
        </p:txBody>
      </p:sp>
      <p:pic>
        <p:nvPicPr>
          <p:cNvPr id="33794" name="Picture 2" descr="Очистка поверхности"/>
          <p:cNvPicPr>
            <a:picLocks noChangeAspect="1" noChangeArrowheads="1"/>
          </p:cNvPicPr>
          <p:nvPr/>
        </p:nvPicPr>
        <p:blipFill>
          <a:blip r:embed="rId2"/>
          <a:srcRect/>
          <a:stretch>
            <a:fillRect/>
          </a:stretch>
        </p:blipFill>
        <p:spPr bwMode="auto">
          <a:xfrm>
            <a:off x="2928926" y="4214818"/>
            <a:ext cx="3227618" cy="21431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18" y="357166"/>
            <a:ext cx="5857916" cy="714380"/>
          </a:xfrm>
        </p:spPr>
        <p:style>
          <a:lnRef idx="2">
            <a:schemeClr val="dk1"/>
          </a:lnRef>
          <a:fillRef idx="1">
            <a:schemeClr val="lt1"/>
          </a:fillRef>
          <a:effectRef idx="0">
            <a:schemeClr val="dk1"/>
          </a:effectRef>
          <a:fontRef idx="minor">
            <a:schemeClr val="dk1"/>
          </a:fontRef>
        </p:style>
        <p:txBody>
          <a:bodyPr>
            <a:normAutofit fontScale="90000"/>
          </a:bodyPr>
          <a:lstStyle/>
          <a:p>
            <a:r>
              <a:rPr lang="ru-RU" dirty="0" smtClean="0">
                <a:solidFill>
                  <a:srgbClr val="FF0000"/>
                </a:solidFill>
              </a:rPr>
              <a:t>Инструменты</a:t>
            </a:r>
            <a:endParaRPr lang="ru-RU" dirty="0">
              <a:solidFill>
                <a:srgbClr val="FF0000"/>
              </a:solidFill>
            </a:endParaRPr>
          </a:p>
        </p:txBody>
      </p:sp>
      <p:sp>
        <p:nvSpPr>
          <p:cNvPr id="46" name="Подзаголовок 2"/>
          <p:cNvSpPr txBox="1">
            <a:spLocks/>
          </p:cNvSpPr>
          <p:nvPr/>
        </p:nvSpPr>
        <p:spPr>
          <a:xfrm>
            <a:off x="571472" y="1142984"/>
            <a:ext cx="7858180" cy="521497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642910" y="571480"/>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500034" y="4071942"/>
            <a:ext cx="8143932" cy="250033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p>
            <a:pPr fontAlgn="base"/>
            <a:r>
              <a:rPr lang="ru-RU" sz="8000" dirty="0" smtClean="0">
                <a:solidFill>
                  <a:schemeClr val="bg1"/>
                </a:solidFill>
              </a:rPr>
              <a:t>- уровень;</a:t>
            </a:r>
          </a:p>
          <a:p>
            <a:pPr fontAlgn="base"/>
            <a:r>
              <a:rPr lang="ru-RU" sz="8000" dirty="0" smtClean="0">
                <a:solidFill>
                  <a:schemeClr val="bg1"/>
                </a:solidFill>
              </a:rPr>
              <a:t>- шпатели различных видов (включая зубчатый);</a:t>
            </a:r>
          </a:p>
          <a:p>
            <a:pPr fontAlgn="base"/>
            <a:r>
              <a:rPr lang="ru-RU" sz="8000" dirty="0" smtClean="0">
                <a:solidFill>
                  <a:schemeClr val="bg1"/>
                </a:solidFill>
              </a:rPr>
              <a:t>- рулетка, линейка;</a:t>
            </a:r>
          </a:p>
          <a:p>
            <a:pPr fontAlgn="base"/>
            <a:r>
              <a:rPr lang="ru-RU" sz="8000" dirty="0" smtClean="0">
                <a:solidFill>
                  <a:schemeClr val="bg1"/>
                </a:solidFill>
              </a:rPr>
              <a:t>- резиновый молоток;</a:t>
            </a:r>
          </a:p>
          <a:p>
            <a:pPr fontAlgn="base"/>
            <a:r>
              <a:rPr lang="ru-RU" sz="8000" dirty="0" smtClean="0">
                <a:solidFill>
                  <a:schemeClr val="bg1"/>
                </a:solidFill>
              </a:rPr>
              <a:t>- плиткорез или стеклорез;</a:t>
            </a:r>
          </a:p>
          <a:p>
            <a:pPr fontAlgn="base"/>
            <a:r>
              <a:rPr lang="ru-RU" sz="8000" dirty="0" smtClean="0">
                <a:solidFill>
                  <a:schemeClr val="bg1"/>
                </a:solidFill>
              </a:rPr>
              <a:t>- кусачки;</a:t>
            </a:r>
          </a:p>
          <a:p>
            <a:pPr fontAlgn="base"/>
            <a:r>
              <a:rPr lang="ru-RU" sz="8000" dirty="0" smtClean="0">
                <a:solidFill>
                  <a:schemeClr val="bg1"/>
                </a:solidFill>
              </a:rPr>
              <a:t>- наждачный брусок;</a:t>
            </a:r>
          </a:p>
          <a:p>
            <a:pPr fontAlgn="base"/>
            <a:r>
              <a:rPr lang="ru-RU" sz="8000" dirty="0" smtClean="0">
                <a:solidFill>
                  <a:schemeClr val="bg1"/>
                </a:solidFill>
              </a:rPr>
              <a:t>- емкости для воды, клеевого состава;</a:t>
            </a:r>
          </a:p>
          <a:p>
            <a:pPr fontAlgn="base"/>
            <a:r>
              <a:rPr lang="ru-RU" sz="8000" dirty="0" smtClean="0">
                <a:solidFill>
                  <a:schemeClr val="bg1"/>
                </a:solidFill>
              </a:rPr>
              <a:t>- широкая кисть;</a:t>
            </a:r>
          </a:p>
          <a:p>
            <a:pPr fontAlgn="base"/>
            <a:r>
              <a:rPr lang="ru-RU" sz="8000" dirty="0" smtClean="0">
                <a:solidFill>
                  <a:schemeClr val="bg1"/>
                </a:solidFill>
              </a:rPr>
              <a:t>- ветошь, губка.</a:t>
            </a:r>
            <a:endParaRPr lang="ru-RU" sz="8000" dirty="0">
              <a:solidFill>
                <a:schemeClr val="bg1"/>
              </a:solidFill>
            </a:endParaRPr>
          </a:p>
        </p:txBody>
      </p:sp>
      <p:pic>
        <p:nvPicPr>
          <p:cNvPr id="16386" name="Picture 2" descr="http://ogodom.ru/wp-content/uploads/2013/01/shpatel-zubchatyiy-a2-grebenka-kak-vyibrat-1.jpg"/>
          <p:cNvPicPr>
            <a:picLocks noChangeAspect="1" noChangeArrowheads="1"/>
          </p:cNvPicPr>
          <p:nvPr/>
        </p:nvPicPr>
        <p:blipFill>
          <a:blip r:embed="rId3"/>
          <a:srcRect/>
          <a:stretch>
            <a:fillRect/>
          </a:stretch>
        </p:blipFill>
        <p:spPr bwMode="auto">
          <a:xfrm>
            <a:off x="857224" y="1142984"/>
            <a:ext cx="1881172" cy="1399942"/>
          </a:xfrm>
          <a:prstGeom prst="rect">
            <a:avLst/>
          </a:prstGeom>
          <a:ln>
            <a:noFill/>
          </a:ln>
          <a:effectLst>
            <a:softEdge rad="112500"/>
          </a:effectLst>
        </p:spPr>
      </p:pic>
      <p:pic>
        <p:nvPicPr>
          <p:cNvPr id="16388" name="Picture 4" descr="http://aquagroup.ru/sites/main/public/data/imgs/articles/rezinovyy_shpatel.jpg"/>
          <p:cNvPicPr>
            <a:picLocks noChangeAspect="1" noChangeArrowheads="1"/>
          </p:cNvPicPr>
          <p:nvPr/>
        </p:nvPicPr>
        <p:blipFill>
          <a:blip r:embed="rId4" cstate="print"/>
          <a:srcRect/>
          <a:stretch>
            <a:fillRect/>
          </a:stretch>
        </p:blipFill>
        <p:spPr bwMode="auto">
          <a:xfrm>
            <a:off x="2928926" y="1285860"/>
            <a:ext cx="1928786" cy="1285858"/>
          </a:xfrm>
          <a:prstGeom prst="rect">
            <a:avLst/>
          </a:prstGeom>
          <a:ln>
            <a:noFill/>
          </a:ln>
          <a:effectLst>
            <a:softEdge rad="112500"/>
          </a:effectLst>
        </p:spPr>
      </p:pic>
      <p:pic>
        <p:nvPicPr>
          <p:cNvPr id="16390" name="Picture 6" descr="http://100stroi.ru/_mod_files/ce_images/eshop/shpatel__1_.jpg"/>
          <p:cNvPicPr>
            <a:picLocks noChangeAspect="1" noChangeArrowheads="1"/>
          </p:cNvPicPr>
          <p:nvPr/>
        </p:nvPicPr>
        <p:blipFill>
          <a:blip r:embed="rId5"/>
          <a:srcRect/>
          <a:stretch>
            <a:fillRect/>
          </a:stretch>
        </p:blipFill>
        <p:spPr bwMode="auto">
          <a:xfrm>
            <a:off x="3571868" y="2786058"/>
            <a:ext cx="1789875" cy="1357322"/>
          </a:xfrm>
          <a:prstGeom prst="rect">
            <a:avLst/>
          </a:prstGeom>
          <a:ln>
            <a:noFill/>
          </a:ln>
          <a:effectLst>
            <a:softEdge rad="112500"/>
          </a:effectLst>
        </p:spPr>
      </p:pic>
      <p:pic>
        <p:nvPicPr>
          <p:cNvPr id="16392" name="Picture 8" descr="http://promaks24.ru/data/130404/1127196969794762-800x600.jpg"/>
          <p:cNvPicPr>
            <a:picLocks noChangeAspect="1" noChangeArrowheads="1"/>
          </p:cNvPicPr>
          <p:nvPr/>
        </p:nvPicPr>
        <p:blipFill>
          <a:blip r:embed="rId6"/>
          <a:srcRect/>
          <a:stretch>
            <a:fillRect/>
          </a:stretch>
        </p:blipFill>
        <p:spPr bwMode="auto">
          <a:xfrm>
            <a:off x="6572264" y="1142984"/>
            <a:ext cx="2143110" cy="1604951"/>
          </a:xfrm>
          <a:prstGeom prst="rect">
            <a:avLst/>
          </a:prstGeom>
          <a:ln>
            <a:noFill/>
          </a:ln>
          <a:effectLst>
            <a:softEdge rad="112500"/>
          </a:effectLst>
        </p:spPr>
      </p:pic>
      <p:pic>
        <p:nvPicPr>
          <p:cNvPr id="16394" name="Picture 10" descr="http://marketer-stroi.com/wp-content/uploads/2013/12/m-587.jpg"/>
          <p:cNvPicPr>
            <a:picLocks noChangeAspect="1" noChangeArrowheads="1"/>
          </p:cNvPicPr>
          <p:nvPr/>
        </p:nvPicPr>
        <p:blipFill>
          <a:blip r:embed="rId7"/>
          <a:srcRect/>
          <a:stretch>
            <a:fillRect/>
          </a:stretch>
        </p:blipFill>
        <p:spPr bwMode="auto">
          <a:xfrm>
            <a:off x="5802278" y="4714885"/>
            <a:ext cx="2222515" cy="1500198"/>
          </a:xfrm>
          <a:prstGeom prst="rect">
            <a:avLst/>
          </a:prstGeom>
          <a:ln>
            <a:noFill/>
          </a:ln>
          <a:effectLst>
            <a:softEdge rad="112500"/>
          </a:effectLst>
        </p:spPr>
      </p:pic>
      <p:pic>
        <p:nvPicPr>
          <p:cNvPr id="16396" name="Picture 12" descr="http://www.arvad.ru/shop/data/medium/55764_med.jpg"/>
          <p:cNvPicPr>
            <a:picLocks noChangeAspect="1" noChangeArrowheads="1"/>
          </p:cNvPicPr>
          <p:nvPr/>
        </p:nvPicPr>
        <p:blipFill>
          <a:blip r:embed="rId8"/>
          <a:srcRect/>
          <a:stretch>
            <a:fillRect/>
          </a:stretch>
        </p:blipFill>
        <p:spPr bwMode="auto">
          <a:xfrm>
            <a:off x="6643702" y="2714620"/>
            <a:ext cx="1881174" cy="1255684"/>
          </a:xfrm>
          <a:prstGeom prst="rect">
            <a:avLst/>
          </a:prstGeom>
          <a:noFill/>
        </p:spPr>
      </p:pic>
      <p:pic>
        <p:nvPicPr>
          <p:cNvPr id="3" name="Picture 2" descr="http://remoskop.ru/wp-content/uploads/2013/10/stroitelnyj-jelektricheskij-mikser-smes-beton.jpg"/>
          <p:cNvPicPr>
            <a:picLocks noChangeAspect="1" noChangeArrowheads="1"/>
          </p:cNvPicPr>
          <p:nvPr/>
        </p:nvPicPr>
        <p:blipFill>
          <a:blip r:embed="rId9"/>
          <a:srcRect/>
          <a:stretch>
            <a:fillRect/>
          </a:stretch>
        </p:blipFill>
        <p:spPr bwMode="auto">
          <a:xfrm>
            <a:off x="571472" y="2786058"/>
            <a:ext cx="2686063" cy="1165382"/>
          </a:xfrm>
          <a:prstGeom prst="rect">
            <a:avLst/>
          </a:prstGeom>
          <a:noFill/>
        </p:spPr>
      </p:pic>
      <p:pic>
        <p:nvPicPr>
          <p:cNvPr id="4" name="Picture 4" descr="Ковш Шаульского и резиновая киянка"/>
          <p:cNvPicPr>
            <a:picLocks noChangeAspect="1" noChangeArrowheads="1"/>
          </p:cNvPicPr>
          <p:nvPr/>
        </p:nvPicPr>
        <p:blipFill>
          <a:blip r:embed="rId10"/>
          <a:srcRect l="49923"/>
          <a:stretch>
            <a:fillRect/>
          </a:stretch>
        </p:blipFill>
        <p:spPr bwMode="auto">
          <a:xfrm rot="5400000">
            <a:off x="5017355" y="2840769"/>
            <a:ext cx="1966810" cy="857256"/>
          </a:xfrm>
          <a:prstGeom prst="rect">
            <a:avLst/>
          </a:prstGeom>
          <a:ln>
            <a:noFill/>
          </a:ln>
          <a:effectLst>
            <a:softEdge rad="112500"/>
          </a:effectLst>
        </p:spPr>
      </p:pic>
      <p:pic>
        <p:nvPicPr>
          <p:cNvPr id="5" name="Picture 6" descr="http://remoskop.ru/wp-content/uploads/2014/01/stroitelnaja-ruletka-instrument-santimetr-2.jpg"/>
          <p:cNvPicPr>
            <a:picLocks noChangeAspect="1" noChangeArrowheads="1"/>
          </p:cNvPicPr>
          <p:nvPr/>
        </p:nvPicPr>
        <p:blipFill>
          <a:blip r:embed="rId11" cstate="print"/>
          <a:srcRect/>
          <a:stretch>
            <a:fillRect/>
          </a:stretch>
        </p:blipFill>
        <p:spPr bwMode="auto">
          <a:xfrm>
            <a:off x="5072066" y="1000108"/>
            <a:ext cx="1452534" cy="129976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71480"/>
            <a:ext cx="5072098" cy="642942"/>
          </a:xfrm>
        </p:spPr>
        <p:style>
          <a:lnRef idx="2">
            <a:schemeClr val="dk1"/>
          </a:lnRef>
          <a:fillRef idx="1">
            <a:schemeClr val="lt1"/>
          </a:fillRef>
          <a:effectRef idx="0">
            <a:schemeClr val="dk1"/>
          </a:effectRef>
          <a:fontRef idx="minor">
            <a:schemeClr val="dk1"/>
          </a:fontRef>
        </p:style>
        <p:txBody>
          <a:bodyPr>
            <a:normAutofit fontScale="90000"/>
          </a:bodyPr>
          <a:lstStyle/>
          <a:p>
            <a:r>
              <a:rPr lang="ru-RU" dirty="0" smtClean="0">
                <a:solidFill>
                  <a:srgbClr val="FF0000"/>
                </a:solidFill>
              </a:rPr>
              <a:t> Материалы</a:t>
            </a:r>
            <a:endParaRPr lang="ru-RU" dirty="0">
              <a:solidFill>
                <a:srgbClr val="FF0000"/>
              </a:solidFill>
            </a:endParaRPr>
          </a:p>
        </p:txBody>
      </p:sp>
      <p:sp>
        <p:nvSpPr>
          <p:cNvPr id="46" name="Подзаголовок 2"/>
          <p:cNvSpPr txBox="1">
            <a:spLocks/>
          </p:cNvSpPr>
          <p:nvPr/>
        </p:nvSpPr>
        <p:spPr>
          <a:xfrm>
            <a:off x="571472" y="1142984"/>
            <a:ext cx="7858180" cy="521497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642910" y="571480"/>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500034" y="4714884"/>
            <a:ext cx="8143932" cy="16430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fontAlgn="base"/>
            <a:r>
              <a:rPr lang="ru-RU" sz="2000" dirty="0" smtClean="0">
                <a:solidFill>
                  <a:schemeClr val="bg1"/>
                </a:solidFill>
                <a:latin typeface="Times New Roman" pitchFamily="18" charset="0"/>
                <a:cs typeface="Times New Roman" pitchFamily="18" charset="0"/>
              </a:rPr>
              <a:t>- керамическая плитка;</a:t>
            </a:r>
          </a:p>
          <a:p>
            <a:pPr fontAlgn="base"/>
            <a:r>
              <a:rPr lang="ru-RU" sz="2000" dirty="0" smtClean="0">
                <a:solidFill>
                  <a:schemeClr val="bg1"/>
                </a:solidFill>
                <a:latin typeface="Times New Roman" pitchFamily="18" charset="0"/>
                <a:cs typeface="Times New Roman" pitchFamily="18" charset="0"/>
              </a:rPr>
              <a:t>- клеевой состав;</a:t>
            </a:r>
          </a:p>
          <a:p>
            <a:pPr fontAlgn="base"/>
            <a:r>
              <a:rPr lang="ru-RU" sz="2000" dirty="0" smtClean="0">
                <a:solidFill>
                  <a:schemeClr val="bg1"/>
                </a:solidFill>
                <a:latin typeface="Times New Roman" pitchFamily="18" charset="0"/>
                <a:cs typeface="Times New Roman" pitchFamily="18" charset="0"/>
              </a:rPr>
              <a:t>- специальные пластиковые разделители для   плитки (крестики);</a:t>
            </a:r>
          </a:p>
          <a:p>
            <a:pPr fontAlgn="base"/>
            <a:r>
              <a:rPr lang="ru-RU" sz="2000" dirty="0" smtClean="0">
                <a:solidFill>
                  <a:schemeClr val="bg1"/>
                </a:solidFill>
                <a:latin typeface="Times New Roman" pitchFamily="18" charset="0"/>
                <a:cs typeface="Times New Roman" pitchFamily="18" charset="0"/>
              </a:rPr>
              <a:t>- шнуры;</a:t>
            </a:r>
          </a:p>
          <a:p>
            <a:pPr fontAlgn="base"/>
            <a:r>
              <a:rPr lang="ru-RU" sz="2000" dirty="0" smtClean="0">
                <a:solidFill>
                  <a:schemeClr val="bg1"/>
                </a:solidFill>
                <a:latin typeface="Times New Roman" pitchFamily="18" charset="0"/>
                <a:cs typeface="Times New Roman" pitchFamily="18" charset="0"/>
              </a:rPr>
              <a:t>- затирка для швов.</a:t>
            </a:r>
            <a:endParaRPr lang="ru-RU" sz="2000" dirty="0">
              <a:solidFill>
                <a:schemeClr val="bg1"/>
              </a:solidFill>
              <a:latin typeface="Times New Roman" pitchFamily="18" charset="0"/>
              <a:cs typeface="Times New Roman" pitchFamily="18" charset="0"/>
            </a:endParaRPr>
          </a:p>
        </p:txBody>
      </p:sp>
      <p:pic>
        <p:nvPicPr>
          <p:cNvPr id="14338" name="Picture 2" descr="http://www.spravka053.ru/show_image/48409"/>
          <p:cNvPicPr>
            <a:picLocks noChangeAspect="1" noChangeArrowheads="1"/>
          </p:cNvPicPr>
          <p:nvPr/>
        </p:nvPicPr>
        <p:blipFill>
          <a:blip r:embed="rId3"/>
          <a:srcRect/>
          <a:stretch>
            <a:fillRect/>
          </a:stretch>
        </p:blipFill>
        <p:spPr bwMode="auto">
          <a:xfrm>
            <a:off x="571472" y="1500174"/>
            <a:ext cx="2143116" cy="2857488"/>
          </a:xfrm>
          <a:prstGeom prst="rect">
            <a:avLst/>
          </a:prstGeom>
          <a:ln>
            <a:noFill/>
          </a:ln>
          <a:effectLst>
            <a:softEdge rad="112500"/>
          </a:effectLst>
        </p:spPr>
      </p:pic>
      <p:pic>
        <p:nvPicPr>
          <p:cNvPr id="14340" name="Picture 4" descr="http://beautyvanna.ru/wp-content/uploads/2015/05/zatirka-shvov-6.jpg"/>
          <p:cNvPicPr>
            <a:picLocks noChangeAspect="1" noChangeArrowheads="1"/>
          </p:cNvPicPr>
          <p:nvPr/>
        </p:nvPicPr>
        <p:blipFill>
          <a:blip r:embed="rId4"/>
          <a:srcRect/>
          <a:stretch>
            <a:fillRect/>
          </a:stretch>
        </p:blipFill>
        <p:spPr bwMode="auto">
          <a:xfrm>
            <a:off x="2786050" y="1357298"/>
            <a:ext cx="3633777" cy="1907902"/>
          </a:xfrm>
          <a:prstGeom prst="rect">
            <a:avLst/>
          </a:prstGeom>
          <a:ln>
            <a:noFill/>
          </a:ln>
          <a:effectLst>
            <a:softEdge rad="112500"/>
          </a:effectLst>
        </p:spPr>
      </p:pic>
      <p:pic>
        <p:nvPicPr>
          <p:cNvPr id="14342" name="Picture 6" descr="http://stroymaterial365.ru/wa-data/public/shop/products/23/05/523/images/535/535.900.png"/>
          <p:cNvPicPr>
            <a:picLocks noChangeAspect="1" noChangeArrowheads="1"/>
          </p:cNvPicPr>
          <p:nvPr/>
        </p:nvPicPr>
        <p:blipFill>
          <a:blip r:embed="rId5"/>
          <a:srcRect/>
          <a:stretch>
            <a:fillRect/>
          </a:stretch>
        </p:blipFill>
        <p:spPr bwMode="auto">
          <a:xfrm>
            <a:off x="6572264" y="1785926"/>
            <a:ext cx="2262170" cy="2714604"/>
          </a:xfrm>
          <a:prstGeom prst="rect">
            <a:avLst/>
          </a:prstGeom>
          <a:ln>
            <a:noFill/>
          </a:ln>
          <a:effectLst>
            <a:softEdge rad="112500"/>
          </a:effectLst>
        </p:spPr>
      </p:pic>
      <p:pic>
        <p:nvPicPr>
          <p:cNvPr id="14344" name="Picture 8" descr="http://uyutrb.ru/image/cache/data/instrument/Krestiki/Krestiki-228x228.jpg"/>
          <p:cNvPicPr>
            <a:picLocks noChangeAspect="1" noChangeArrowheads="1"/>
          </p:cNvPicPr>
          <p:nvPr/>
        </p:nvPicPr>
        <p:blipFill>
          <a:blip r:embed="rId6"/>
          <a:srcRect/>
          <a:stretch>
            <a:fillRect/>
          </a:stretch>
        </p:blipFill>
        <p:spPr bwMode="auto">
          <a:xfrm>
            <a:off x="3786182" y="3286124"/>
            <a:ext cx="2071702" cy="150019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1571612"/>
            <a:ext cx="7429552" cy="4857784"/>
          </a:xfrm>
        </p:spPr>
        <p:style>
          <a:lnRef idx="2">
            <a:schemeClr val="dk1"/>
          </a:lnRef>
          <a:fillRef idx="1">
            <a:schemeClr val="lt1"/>
          </a:fillRef>
          <a:effectRef idx="0">
            <a:schemeClr val="dk1"/>
          </a:effectRef>
          <a:fontRef idx="minor">
            <a:schemeClr val="dk1"/>
          </a:fontRef>
        </p:style>
        <p:txBody>
          <a:bodyPr>
            <a:normAutofit/>
          </a:bodyPr>
          <a:lstStyle/>
          <a:p>
            <a:pPr algn="l" fontAlgn="base"/>
            <a:r>
              <a:rPr lang="ru-RU" sz="1800" dirty="0" smtClean="0">
                <a:solidFill>
                  <a:schemeClr val="bg1"/>
                </a:solidFill>
                <a:latin typeface="Times New Roman" pitchFamily="18" charset="0"/>
                <a:cs typeface="Times New Roman" pitchFamily="18" charset="0"/>
              </a:rPr>
              <a:t>Перед началом укладки следует провести сортировку керамической плитки. При этом лучше  не использовать материал из разных упаковок, чтобы не получить расхождение по цветовой гамме. Плитка даже одной партии может немного отличаться по оттенкам, и это необходимо учесть заранее.</a:t>
            </a:r>
          </a:p>
          <a:p>
            <a:pPr algn="l" fontAlgn="base"/>
            <a:r>
              <a:rPr lang="ru-RU" sz="1800" dirty="0" smtClean="0">
                <a:solidFill>
                  <a:schemeClr val="bg1"/>
                </a:solidFill>
                <a:latin typeface="Times New Roman" pitchFamily="18" charset="0"/>
                <a:cs typeface="Times New Roman" pitchFamily="18" charset="0"/>
              </a:rPr>
              <a:t>Нужно просчитать нужное количество целых плиток, подготовить неполномерные. Для этого используют  плиткорез или стеклорез.</a:t>
            </a:r>
          </a:p>
          <a:p>
            <a:pPr algn="l" fontAlgn="base"/>
            <a:r>
              <a:rPr lang="ru-RU" sz="1800" dirty="0" smtClean="0">
                <a:solidFill>
                  <a:schemeClr val="bg1"/>
                </a:solidFill>
                <a:latin typeface="Times New Roman" pitchFamily="18" charset="0"/>
                <a:cs typeface="Times New Roman" pitchFamily="18" charset="0"/>
              </a:rPr>
              <a:t> </a:t>
            </a:r>
            <a:r>
              <a:rPr lang="ru-RU" sz="1800" dirty="0" smtClean="0">
                <a:solidFill>
                  <a:schemeClr val="bg1"/>
                </a:solidFill>
              </a:rPr>
              <a:t>Для  резки плитки применяют плиткорез. Целую плитку размечают линейкой, карандашом и укладывают в устройство. Слегка прижав рычаг режущего инструмента, проводят по плитке 1-2 раза. После этого она легко отломится в месте надреза.</a:t>
            </a:r>
            <a:r>
              <a:rPr lang="ru-RU" sz="1800" dirty="0" smtClean="0"/>
              <a:t> </a:t>
            </a:r>
            <a:r>
              <a:rPr lang="ru-RU" sz="1800" dirty="0" smtClean="0">
                <a:solidFill>
                  <a:schemeClr val="bg1"/>
                </a:solidFill>
              </a:rPr>
              <a:t>Если в стене есть водопроводные трубы, то их надо обойти, вырезав в плитке отверстия. Для этого можно применить алмазную коронку требуемого диаметра и дрель.</a:t>
            </a:r>
            <a:endParaRPr lang="ru-RU" sz="1800"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571604" y="500042"/>
            <a:ext cx="5429288" cy="714380"/>
          </a:xfrm>
        </p:spPr>
        <p:style>
          <a:lnRef idx="2">
            <a:schemeClr val="dk1"/>
          </a:lnRef>
          <a:fillRef idx="1">
            <a:schemeClr val="lt1"/>
          </a:fillRef>
          <a:effectRef idx="0">
            <a:schemeClr val="dk1"/>
          </a:effectRef>
          <a:fontRef idx="minor">
            <a:schemeClr val="dk1"/>
          </a:fontRef>
        </p:style>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t>
            </a:r>
            <a:br>
              <a:rPr lang="ru-RU" sz="3600" b="1"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Подготовка плитки</a:t>
            </a:r>
            <a:endParaRPr lang="ru-RU" sz="3600" b="1" dirty="0">
              <a:solidFill>
                <a:srgbClr val="FF0000"/>
              </a:solidFill>
            </a:endParaRPr>
          </a:p>
        </p:txBody>
      </p:sp>
      <p:sp>
        <p:nvSpPr>
          <p:cNvPr id="46" name="Подзаголовок 2"/>
          <p:cNvSpPr txBox="1">
            <a:spLocks/>
          </p:cNvSpPr>
          <p:nvPr/>
        </p:nvSpPr>
        <p:spPr>
          <a:xfrm>
            <a:off x="714348" y="1428736"/>
            <a:ext cx="7786742" cy="507209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571472" y="1714488"/>
            <a:ext cx="7858180" cy="478634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9" name="Подзаголовок 2"/>
          <p:cNvSpPr txBox="1">
            <a:spLocks/>
          </p:cNvSpPr>
          <p:nvPr/>
        </p:nvSpPr>
        <p:spPr>
          <a:xfrm>
            <a:off x="500034" y="1500174"/>
            <a:ext cx="7858180" cy="485778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85786" y="1928778"/>
            <a:ext cx="7858180" cy="492922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1643050"/>
            <a:ext cx="6929486" cy="392909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l" fontAlgn="base">
              <a:spcBef>
                <a:spcPts val="0"/>
              </a:spcBef>
            </a:pPr>
            <a:r>
              <a:rPr lang="ru-RU" sz="1800" dirty="0" smtClean="0">
                <a:solidFill>
                  <a:schemeClr val="bg1"/>
                </a:solidFill>
                <a:latin typeface="Times New Roman" pitchFamily="18" charset="0"/>
                <a:cs typeface="Times New Roman" pitchFamily="18" charset="0"/>
              </a:rPr>
              <a:t>   </a:t>
            </a:r>
          </a:p>
          <a:p>
            <a:pPr algn="l" fontAlgn="base">
              <a:spcBef>
                <a:spcPts val="0"/>
              </a:spcBef>
            </a:pPr>
            <a:r>
              <a:rPr lang="ru-RU" sz="1800" dirty="0" smtClean="0">
                <a:solidFill>
                  <a:schemeClr val="bg1"/>
                </a:solidFill>
                <a:latin typeface="Times New Roman" pitchFamily="18" charset="0"/>
                <a:cs typeface="Times New Roman" pitchFamily="18" charset="0"/>
              </a:rPr>
              <a:t>   В</a:t>
            </a:r>
            <a:r>
              <a:rPr lang="ru-RU" sz="1800" dirty="0" smtClean="0">
                <a:solidFill>
                  <a:schemeClr val="bg1"/>
                </a:solidFill>
              </a:rPr>
              <a:t>начале вычисляют площадь помещения, складывая длины всех его стен, а полученную сумму умножают на высоту помещения. Например, как рассчитать, сколько нужно плитки для помещения высотой 2, длиной 3 и шириной 2,5 метра? Вначале находим периметр помещения: 3+3+2,5+2,5= 11 м. Далее умножаем периметр на высоту и получаем площадь: 11 </a:t>
            </a:r>
            <a:r>
              <a:rPr lang="ru-RU" sz="1800" dirty="0" err="1" smtClean="0">
                <a:solidFill>
                  <a:schemeClr val="bg1"/>
                </a:solidFill>
              </a:rPr>
              <a:t>х</a:t>
            </a:r>
            <a:r>
              <a:rPr lang="ru-RU" sz="1800" dirty="0" smtClean="0">
                <a:solidFill>
                  <a:schemeClr val="bg1"/>
                </a:solidFill>
              </a:rPr>
              <a:t> 2= 22 кв. метра. Из этой площади вычитаем площадь двери и окон, если таковые имеются. Допустим, получилась площадь 21 кв. метр.</a:t>
            </a:r>
          </a:p>
          <a:p>
            <a:pPr algn="l"/>
            <a:r>
              <a:rPr lang="ru-RU" sz="1800" dirty="0" smtClean="0">
                <a:solidFill>
                  <a:schemeClr val="bg1"/>
                </a:solidFill>
              </a:rPr>
              <a:t>Затем находим общую площадь плитки. Допустим, ее размеры составляют 0,3 </a:t>
            </a:r>
            <a:r>
              <a:rPr lang="ru-RU" sz="1800" dirty="0" err="1" smtClean="0">
                <a:solidFill>
                  <a:schemeClr val="bg1"/>
                </a:solidFill>
              </a:rPr>
              <a:t>х</a:t>
            </a:r>
            <a:r>
              <a:rPr lang="ru-RU" sz="1800" dirty="0" smtClean="0">
                <a:solidFill>
                  <a:schemeClr val="bg1"/>
                </a:solidFill>
              </a:rPr>
              <a:t> 0,2 м. Так, площадь плитки равна 0,06 кв. м. Сколько нужно плитки подсчитать несложно. Делим площадь нашей  комнаты на полученную площадь плитки и получаем: 21: 0,06= 350 шт. 10% запас составит еще 35 штук. Итого - 385 целых плиток.</a:t>
            </a:r>
          </a:p>
          <a:p>
            <a:pPr algn="l" fontAlgn="base">
              <a:spcBef>
                <a:spcPts val="0"/>
              </a:spcBef>
              <a:buFontTx/>
              <a:buChar char="-"/>
            </a:pPr>
            <a:endParaRPr lang="ru-RU" sz="1800"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714348" y="642918"/>
            <a:ext cx="7529538" cy="714380"/>
          </a:xfrm>
        </p:spPr>
        <p:style>
          <a:lnRef idx="2">
            <a:schemeClr val="dk1"/>
          </a:lnRef>
          <a:fillRef idx="1">
            <a:schemeClr val="lt1"/>
          </a:fillRef>
          <a:effectRef idx="0">
            <a:schemeClr val="dk1"/>
          </a:effectRef>
          <a:fontRef idx="minor">
            <a:schemeClr val="dk1"/>
          </a:fontRef>
        </p:style>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t>
            </a:r>
            <a:br>
              <a:rPr lang="ru-RU" sz="3600" b="1"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Расчет количества  плитки</a:t>
            </a:r>
            <a:endParaRPr lang="ru-RU" sz="3600" b="1" dirty="0">
              <a:solidFill>
                <a:srgbClr val="FF0000"/>
              </a:solidFill>
            </a:endParaRPr>
          </a:p>
        </p:txBody>
      </p:sp>
      <p:sp>
        <p:nvSpPr>
          <p:cNvPr id="46" name="Подзаголовок 2"/>
          <p:cNvSpPr txBox="1">
            <a:spLocks/>
          </p:cNvSpPr>
          <p:nvPr/>
        </p:nvSpPr>
        <p:spPr>
          <a:xfrm>
            <a:off x="714348" y="1428736"/>
            <a:ext cx="7786742" cy="507209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571472" y="1714488"/>
            <a:ext cx="7858180" cy="478634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9" name="Подзаголовок 2"/>
          <p:cNvSpPr txBox="1">
            <a:spLocks/>
          </p:cNvSpPr>
          <p:nvPr/>
        </p:nvSpPr>
        <p:spPr>
          <a:xfrm>
            <a:off x="500034" y="1500174"/>
            <a:ext cx="7858180" cy="485778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85786" y="1928778"/>
            <a:ext cx="7858180" cy="492922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357166"/>
            <a:ext cx="5786478" cy="571504"/>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Расчет количества  клея.</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428596" y="1142984"/>
            <a:ext cx="8358246" cy="21852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1600" dirty="0" smtClean="0">
                <a:solidFill>
                  <a:schemeClr val="bg1"/>
                </a:solidFill>
                <a:latin typeface="Times New Roman" pitchFamily="18" charset="0"/>
                <a:cs typeface="Times New Roman" pitchFamily="18" charset="0"/>
              </a:rPr>
              <a:t>         </a:t>
            </a:r>
            <a:r>
              <a:rPr lang="ru-RU" sz="1600" dirty="0" smtClean="0"/>
              <a:t>Количество клея, которое необходимо для укладки плитки, напрямую зависит от многих сопутствующих факторов. Это и ровность стен, и состояние стеновых поверхностей, и толщина клеевого слоя, и размер плитки. Если стены идеально ровные, то расход клея будет меньшим. Чем больше размер плитки, тем больший слой клея нужно наносить на поверхность плитки.</a:t>
            </a:r>
            <a:r>
              <a:rPr lang="ru-RU" sz="1600"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Процесс подготовки клеев для облицовочных работ заключается в доскональном изучении инструкции по применению конкретного клея.</a:t>
            </a:r>
          </a:p>
          <a:p>
            <a:pPr marL="457200" indent="-457200"/>
            <a:r>
              <a:rPr lang="ru-RU" dirty="0" smtClean="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p:txBody>
      </p:sp>
      <p:pic>
        <p:nvPicPr>
          <p:cNvPr id="9218" name="Picture 2" descr="http://1poplitke.ru/wp-content/uploads/2014/07/kley.jpg"/>
          <p:cNvPicPr>
            <a:picLocks noChangeAspect="1" noChangeArrowheads="1"/>
          </p:cNvPicPr>
          <p:nvPr/>
        </p:nvPicPr>
        <p:blipFill>
          <a:blip r:embed="rId2"/>
          <a:srcRect/>
          <a:stretch>
            <a:fillRect/>
          </a:stretch>
        </p:blipFill>
        <p:spPr bwMode="auto">
          <a:xfrm>
            <a:off x="2500298" y="3632580"/>
            <a:ext cx="4143404" cy="2796799"/>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TotalTime>
  <Words>1705</Words>
  <PresentationFormat>Экран (4:3)</PresentationFormat>
  <Paragraphs>87</Paragraphs>
  <Slides>20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        «Облицовка вертикальной поверхности  керамической глазурованной плиткой способом «шов в шов» Разработала мастер 1 категории ГБПОУ «БТСТ» С.Н. Еремеева </vt:lpstr>
      <vt:lpstr>Все о плитках</vt:lpstr>
      <vt:lpstr> Требование к поверхности </vt:lpstr>
      <vt:lpstr>Подготовка поверхности </vt:lpstr>
      <vt:lpstr>Инструменты</vt:lpstr>
      <vt:lpstr> Материалы</vt:lpstr>
      <vt:lpstr>               Подготовка плитки</vt:lpstr>
      <vt:lpstr>              Расчет количества  плитки</vt:lpstr>
      <vt:lpstr>Расчет количества  клея.</vt:lpstr>
      <vt:lpstr>Приготовление  клея.</vt:lpstr>
      <vt:lpstr> Нанесение  клея на плитку.</vt:lpstr>
      <vt:lpstr>Приготовление жидких обоев своими руками.        Укладка плитки</vt:lpstr>
      <vt:lpstr>Приготовление жидких обоев своими руками.      Рабочий процесс укладки плитки на стену</vt:lpstr>
      <vt:lpstr>Приготовление жидких обоев своими руками.        Схема облицовки «шов в шов»</vt:lpstr>
      <vt:lpstr>Приготовление жидких обоев своими руками.     Описание технологического процесса</vt:lpstr>
      <vt:lpstr>Приготовление жидких обоев своими руками.      Установка уголка и крестиков</vt:lpstr>
      <vt:lpstr>Приготовление жидких обоев своими руками.      Расшивка и очистка поверхности</vt:lpstr>
      <vt:lpstr>Приготовление жидких обоев своими руками.    Контроль качества   </vt:lpstr>
      <vt:lpstr>Приготовление жидких обоев своими руками.    Контроль качества   </vt:lpstr>
      <vt:lpstr>Приготовление жидких обоев своими руками.     Дефекты облицованной поверхности и способы их устранения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USER</cp:lastModifiedBy>
  <cp:revision>179</cp:revision>
  <dcterms:created xsi:type="dcterms:W3CDTF">2015-11-17T12:16:06Z</dcterms:created>
  <dcterms:modified xsi:type="dcterms:W3CDTF">2016-05-21T07:04:15Z</dcterms:modified>
</cp:coreProperties>
</file>