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8" r:id="rId3"/>
    <p:sldId id="259" r:id="rId4"/>
    <p:sldId id="262" r:id="rId5"/>
    <p:sldId id="263" r:id="rId6"/>
    <p:sldId id="260" r:id="rId7"/>
    <p:sldId id="265" r:id="rId8"/>
    <p:sldId id="275" r:id="rId9"/>
    <p:sldId id="261" r:id="rId10"/>
    <p:sldId id="266" r:id="rId11"/>
    <p:sldId id="274" r:id="rId12"/>
    <p:sldId id="296" r:id="rId13"/>
    <p:sldId id="285" r:id="rId14"/>
    <p:sldId id="297" r:id="rId15"/>
    <p:sldId id="280" r:id="rId16"/>
    <p:sldId id="298" r:id="rId17"/>
    <p:sldId id="295" r:id="rId18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4005B-4E25-4613-A964-9A47938343A7}" type="datetimeFigureOut">
              <a:rPr lang="ru-RU" smtClean="0"/>
              <a:pPr/>
              <a:t>15.05.2018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7FD9E-20EE-4568-9169-99ACA80124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51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7FD9E-20EE-4568-9169-99ACA80124B1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01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E795-3820-41C1-A8EE-ABE08A8A98B5}" type="datetimeFigureOut">
              <a:rPr lang="ru-RU" smtClean="0"/>
              <a:pPr/>
              <a:t>15.05.2018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1552-401C-4D6E-8474-701B83AF0EE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E795-3820-41C1-A8EE-ABE08A8A98B5}" type="datetimeFigureOut">
              <a:rPr lang="ru-RU" smtClean="0"/>
              <a:pPr/>
              <a:t>15.05.2018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1552-401C-4D6E-8474-701B83AF0E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E795-3820-41C1-A8EE-ABE08A8A98B5}" type="datetimeFigureOut">
              <a:rPr lang="ru-RU" smtClean="0"/>
              <a:pPr/>
              <a:t>15.05.2018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1552-401C-4D6E-8474-701B83AF0E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E795-3820-41C1-A8EE-ABE08A8A98B5}" type="datetimeFigureOut">
              <a:rPr lang="ru-RU" smtClean="0"/>
              <a:pPr/>
              <a:t>15.05.2018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1552-401C-4D6E-8474-701B83AF0E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E795-3820-41C1-A8EE-ABE08A8A98B5}" type="datetimeFigureOut">
              <a:rPr lang="ru-RU" smtClean="0"/>
              <a:pPr/>
              <a:t>15.05.2018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4551552-401C-4D6E-8474-701B83AF0E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E795-3820-41C1-A8EE-ABE08A8A98B5}" type="datetimeFigureOut">
              <a:rPr lang="ru-RU" smtClean="0"/>
              <a:pPr/>
              <a:t>15.05.2018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1552-401C-4D6E-8474-701B83AF0E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E795-3820-41C1-A8EE-ABE08A8A98B5}" type="datetimeFigureOut">
              <a:rPr lang="ru-RU" smtClean="0"/>
              <a:pPr/>
              <a:t>15.05.2018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1552-401C-4D6E-8474-701B83AF0E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E795-3820-41C1-A8EE-ABE08A8A98B5}" type="datetimeFigureOut">
              <a:rPr lang="ru-RU" smtClean="0"/>
              <a:pPr/>
              <a:t>15.05.2018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1552-401C-4D6E-8474-701B83AF0E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E795-3820-41C1-A8EE-ABE08A8A98B5}" type="datetimeFigureOut">
              <a:rPr lang="ru-RU" smtClean="0"/>
              <a:pPr/>
              <a:t>15.05.2018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1552-401C-4D6E-8474-701B83AF0E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E795-3820-41C1-A8EE-ABE08A8A98B5}" type="datetimeFigureOut">
              <a:rPr lang="ru-RU" smtClean="0"/>
              <a:pPr/>
              <a:t>15.05.2018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1552-401C-4D6E-8474-701B83AF0E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E795-3820-41C1-A8EE-ABE08A8A98B5}" type="datetimeFigureOut">
              <a:rPr lang="ru-RU" smtClean="0"/>
              <a:pPr/>
              <a:t>15.05.2018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1552-401C-4D6E-8474-701B83AF0E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D3FE795-3820-41C1-A8EE-ABE08A8A98B5}" type="datetimeFigureOut">
              <a:rPr lang="ru-RU" smtClean="0"/>
              <a:pPr/>
              <a:t>15.05.2018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4551552-401C-4D6E-8474-701B83AF0E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5" y="836712"/>
            <a:ext cx="7488831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Мастер-класс</a:t>
            </a:r>
            <a:endParaRPr lang="ru-RU" sz="88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4669" y="2492896"/>
            <a:ext cx="7474675" cy="175432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Изготовление калитки 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 металла.</a:t>
            </a:r>
            <a:endParaRPr lang="ru-RU" sz="54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4941168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Мастер производственного обучения        </a:t>
            </a:r>
          </a:p>
          <a:p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</a:t>
            </a:r>
            <a:r>
              <a:rPr lang="ru-RU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Панькин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Павел Александрович</a:t>
            </a:r>
          </a:p>
        </p:txBody>
      </p:sp>
      <p:pic>
        <p:nvPicPr>
          <p:cNvPr id="7" name="Рисунок 6" descr="C:\Users\User\Desktop\лого 2-БТСТ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667250"/>
            <a:ext cx="2520280" cy="1930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2992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Технологическая часть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            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Работа с электроинструментом</a:t>
            </a:r>
            <a:endParaRPr lang="ru-RU" b="1" i="1" dirty="0" smtClean="0">
              <a:ln w="3175">
                <a:solidFill>
                  <a:schemeClr val="accent5">
                    <a:lumMod val="50000"/>
                  </a:schemeClr>
                </a:solidFill>
              </a:ln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b="1" dirty="0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    Устанавливаем на болгарку отрезной диск надеваем защитные очки и отрезаем по разметкам заготовки.</a:t>
            </a:r>
          </a:p>
          <a:p>
            <a:endParaRPr lang="ru-RU" b="1" dirty="0" smtClean="0">
              <a:ln w="3175">
                <a:solidFill>
                  <a:schemeClr val="accent5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ru-RU" b="1" dirty="0" smtClean="0">
              <a:ln w="3175">
                <a:solidFill>
                  <a:schemeClr val="accent5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ru-RU" b="1" dirty="0" smtClean="0">
              <a:ln w="3175">
                <a:solidFill>
                  <a:schemeClr val="accent5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4" name="Рисунок 3" descr="http://bigpreviews.123rf.com/images/orcearo/orcearo1104/orcearo110400604/9309941-sparks-while-grinding-in-a-steel-factory-Stock-Phot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645024"/>
            <a:ext cx="446449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517030"/>
          </a:xfrm>
        </p:spPr>
        <p:txBody>
          <a:bodyPr>
            <a:normAutofit/>
          </a:bodyPr>
          <a:lstStyle/>
          <a:p>
            <a:r>
              <a:rPr lang="ru-RU" dirty="0" smtClean="0"/>
              <a:t>Технологический процесс</a:t>
            </a:r>
            <a:br>
              <a:rPr lang="ru-RU" dirty="0" smtClean="0"/>
            </a:br>
            <a:r>
              <a:rPr lang="ru-RU" sz="2800" i="1" dirty="0" smtClean="0">
                <a:solidFill>
                  <a:srgbClr val="FFFF00"/>
                </a:solidFill>
              </a:rPr>
              <a:t>Сборка на прихватках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60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  </a:t>
            </a:r>
          </a:p>
          <a:p>
            <a:pPr>
              <a:buNone/>
            </a:pPr>
            <a:r>
              <a:rPr lang="ru-RU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сварочном столе собираем каркас калитки.</a:t>
            </a:r>
          </a:p>
          <a:p>
            <a:pPr>
              <a:buNone/>
            </a:pPr>
            <a:r>
              <a:rPr lang="ru-RU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Угольником проверяем углы и закрепляем</a:t>
            </a:r>
          </a:p>
          <a:p>
            <a:pPr>
              <a:buNone/>
            </a:pPr>
            <a:r>
              <a:rPr lang="ru-RU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струбцинами. Включаем сварочный аппарат, выбираем</a:t>
            </a:r>
          </a:p>
          <a:p>
            <a:pPr>
              <a:buNone/>
            </a:pPr>
            <a:r>
              <a:rPr lang="ru-RU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режим сварки и делаем прихватки деталей. Отбиваем шлак.</a:t>
            </a:r>
          </a:p>
          <a:p>
            <a:pPr>
              <a:buNone/>
            </a:pPr>
            <a:endParaRPr lang="ru-RU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Users\User\AppData\Local\Microsoft\Windows\Temporary Internet Files\Content.Word\Фото1977.jpg"/>
          <p:cNvPicPr/>
          <p:nvPr/>
        </p:nvPicPr>
        <p:blipFill>
          <a:blip r:embed="rId3" cstate="print"/>
          <a:srcRect l="12710" r="17551" b="1605"/>
          <a:stretch>
            <a:fillRect/>
          </a:stretch>
        </p:blipFill>
        <p:spPr bwMode="auto">
          <a:xfrm rot="16200000">
            <a:off x="3261256" y="2723520"/>
            <a:ext cx="2413933" cy="454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   Технологический процесс: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n w="3175">
                  <a:solidFill>
                    <a:srgbClr val="FFFF00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      </a:t>
            </a:r>
            <a:r>
              <a:rPr lang="ru-RU" sz="3200" i="1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Сборка</a:t>
            </a:r>
            <a:endParaRPr lang="ru-RU" sz="3200" b="1" dirty="0" smtClean="0">
              <a:ln>
                <a:solidFill>
                  <a:srgbClr val="FFFF00"/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   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Свариваем все швы. Переворачиваем изделие и повторяем процесс сварки.</a:t>
            </a:r>
          </a:p>
        </p:txBody>
      </p:sp>
      <p:pic>
        <p:nvPicPr>
          <p:cNvPr id="7" name="Содержимое 4" descr="C:\Users\User\AppData\Local\Microsoft\Windows\Temporary Internet Files\Content.Word\Фото1984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252749" y="3308091"/>
            <a:ext cx="242247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Технологическая часть</a:t>
            </a:r>
            <a:br>
              <a:rPr lang="ru-RU" dirty="0" smtClean="0"/>
            </a:br>
            <a:r>
              <a:rPr lang="ru-RU" sz="3600" i="1" dirty="0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31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Работа с электроинструментом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     Устанавливаем на болгарку шлифовальный диск и зачищаем конструкцию со всех сторон (не забываем о защите глаз).</a:t>
            </a:r>
          </a:p>
          <a:p>
            <a:endParaRPr lang="ru-RU" sz="2000" b="1" dirty="0" smtClean="0">
              <a:ln w="3175">
                <a:solidFill>
                  <a:schemeClr val="accent5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b="1" dirty="0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20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 descr="http://bigpreviews.123rf.com/images/foxaon/foxaon1204/foxaon120400001/13055964-Worker-making-sparks-while-welding-steel--Stock-Phot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420888"/>
            <a:ext cx="54006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   Технологический процесс: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6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n w="3175">
                  <a:solidFill>
                    <a:srgbClr val="FFFF00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      </a:t>
            </a:r>
            <a:r>
              <a:rPr lang="ru-RU" sz="3200" i="1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Сборка</a:t>
            </a:r>
            <a:endParaRPr lang="ru-RU" sz="3200" b="1" dirty="0" smtClean="0">
              <a:ln>
                <a:solidFill>
                  <a:srgbClr val="FFFF00"/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    Сверху на каркас прикладываем металлический лист 2000 </a:t>
            </a:r>
            <a:r>
              <a:rPr lang="ru-RU" b="1" dirty="0" err="1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х</a:t>
            </a:r>
            <a:r>
              <a:rPr lang="ru-RU" b="1" dirty="0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1000 мм. Делаем прихватки на расстоянии 150 мм, прижимая к каркасу.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Рисунок 8" descr="http://previews.123rf.com/images/khamidulin/khamidulin1107/khamidulin110700442/9946649-Welder-on-a-white-background--Stock-Phot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356992"/>
            <a:ext cx="244827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Технологическая часть</a:t>
            </a:r>
            <a:r>
              <a:rPr lang="ru-RU" sz="4400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br>
              <a:rPr lang="ru-RU" sz="4400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100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Установка навесов 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1260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          </a:t>
            </a:r>
          </a:p>
          <a:p>
            <a:pPr>
              <a:buNone/>
            </a:pPr>
            <a:r>
              <a:rPr lang="ru-RU" b="1" dirty="0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     К стороне калитки прикладываем </a:t>
            </a:r>
            <a:r>
              <a:rPr lang="ru-RU" b="1" dirty="0" err="1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стоевую</a:t>
            </a:r>
            <a:r>
              <a:rPr lang="ru-RU" b="1" dirty="0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профильную трубу</a:t>
            </a:r>
            <a:r>
              <a:rPr lang="ru-RU" b="1" dirty="0" smtClean="0">
                <a:ln w="3175">
                  <a:solidFill>
                    <a:srgbClr val="7E6BC9">
                      <a:lumMod val="50000"/>
                    </a:srgbClr>
                  </a:solidFill>
                </a:ln>
                <a:solidFill>
                  <a:srgbClr val="6585CF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dirty="0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100 мм </a:t>
            </a:r>
            <a:r>
              <a:rPr lang="ru-RU" b="1" dirty="0" err="1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х</a:t>
            </a:r>
            <a:r>
              <a:rPr lang="ru-RU" b="1" dirty="0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50 мм </a:t>
            </a:r>
            <a:r>
              <a:rPr lang="en-US" b="1" dirty="0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L </a:t>
            </a:r>
            <a:r>
              <a:rPr lang="ru-RU" b="1" dirty="0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25</a:t>
            </a:r>
            <a:r>
              <a:rPr lang="en-US" b="1" dirty="0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00 </a:t>
            </a:r>
            <a:r>
              <a:rPr lang="ru-RU" b="1" dirty="0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мм.</a:t>
            </a:r>
          </a:p>
          <a:p>
            <a:pPr>
              <a:buNone/>
            </a:pPr>
            <a:r>
              <a:rPr lang="ru-RU" b="1" dirty="0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    Делаем риски для навесов.  Прикладываем навесы  с пластинами и прихватываем их сваркой. Зачищаем швы.</a:t>
            </a:r>
          </a:p>
          <a:p>
            <a:endParaRPr lang="ru-RU" dirty="0"/>
          </a:p>
        </p:txBody>
      </p:sp>
      <p:pic>
        <p:nvPicPr>
          <p:cNvPr id="5" name="Рисунок 4" descr="C:\Users\User\AppData\Local\Microsoft\Windows\Temporary Internet Files\Content.Word\Фото1958.jpg"/>
          <p:cNvPicPr/>
          <p:nvPr/>
        </p:nvPicPr>
        <p:blipFill>
          <a:blip r:embed="rId3" cstate="print"/>
          <a:srcRect l="19803" b="2967"/>
          <a:stretch>
            <a:fillRect/>
          </a:stretch>
        </p:blipFill>
        <p:spPr bwMode="auto">
          <a:xfrm rot="16200000">
            <a:off x="5652120" y="3284984"/>
            <a:ext cx="172819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AppData\Local\Microsoft\Windows\Temporary Internet Files\Content.Word\Фото1950.jpg"/>
          <p:cNvPicPr/>
          <p:nvPr/>
        </p:nvPicPr>
        <p:blipFill>
          <a:blip r:embed="rId4" cstate="print"/>
          <a:srcRect l="16388" t="4856" r="6475"/>
          <a:stretch>
            <a:fillRect/>
          </a:stretch>
        </p:blipFill>
        <p:spPr bwMode="auto">
          <a:xfrm rot="5400000">
            <a:off x="1276243" y="3661637"/>
            <a:ext cx="1800201" cy="335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Технологическая часть</a:t>
            </a:r>
            <a:br>
              <a:rPr lang="ru-RU" dirty="0" smtClean="0"/>
            </a:br>
            <a:r>
              <a:rPr lang="ru-RU" sz="3600" i="1" dirty="0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31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Работа с электроинструментом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     Отбиваем шлак и зачищаем швы при помощи болгарки (не забываем о защите глаз).</a:t>
            </a:r>
          </a:p>
          <a:p>
            <a:endParaRPr lang="ru-RU" sz="2000" b="1" dirty="0" smtClean="0">
              <a:ln w="3175">
                <a:solidFill>
                  <a:schemeClr val="accent5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b="1" dirty="0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20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 descr="http://bigpreviews.123rf.com/images/foxaon/foxaon1204/foxaon120400001/13055964-Worker-making-sparks-while-welding-steel--Stock-Phot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12976"/>
            <a:ext cx="381642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3816424" cy="432048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88641"/>
            <a:ext cx="4104456" cy="1584176"/>
          </a:xfrm>
        </p:spPr>
        <p:txBody>
          <a:bodyPr>
            <a:noAutofit/>
          </a:bodyPr>
          <a:lstStyle/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4800" b="1" i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Спасибо за внимание</a:t>
            </a:r>
            <a:endParaRPr lang="ru-RU" sz="4800" b="1" dirty="0" smtClean="0"/>
          </a:p>
        </p:txBody>
      </p:sp>
      <p:pic>
        <p:nvPicPr>
          <p:cNvPr id="5" name="Picture 2" descr="C:\Users\User\Desktop\фото сварка\DSCF26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20000" contrast="30000"/>
          </a:blip>
          <a:srcRect l="60318" t="38095" r="-7937" b="15238"/>
          <a:stretch>
            <a:fillRect/>
          </a:stretch>
        </p:blipFill>
        <p:spPr bwMode="auto">
          <a:xfrm>
            <a:off x="5364088" y="1052736"/>
            <a:ext cx="2880320" cy="4704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332656"/>
            <a:ext cx="6192688" cy="6247864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/>
            <a:bevelB prst="angle"/>
          </a:sp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Горит дуга </a:t>
            </a:r>
            <a:br>
              <a:rPr lang="ru-RU" sz="4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</a:br>
            <a:r>
              <a:rPr lang="ru-RU" sz="4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За маскою забрала, </a:t>
            </a:r>
            <a:br>
              <a:rPr lang="ru-RU" sz="4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</a:br>
            <a:r>
              <a:rPr lang="ru-RU" sz="4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тверда рука </a:t>
            </a:r>
          </a:p>
          <a:p>
            <a:r>
              <a:rPr lang="ru-RU" sz="4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и больше                    не дрожит. </a:t>
            </a:r>
            <a:br>
              <a:rPr lang="ru-RU" sz="4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</a:br>
            <a:r>
              <a:rPr lang="ru-RU" sz="4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Ручьем по шву текущего металла </a:t>
            </a:r>
            <a:br>
              <a:rPr lang="ru-RU" sz="4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</a:br>
            <a:r>
              <a:rPr lang="ru-RU" sz="4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Соединяю корпус </a:t>
            </a:r>
          </a:p>
          <a:p>
            <a:r>
              <a:rPr lang="ru-RU" sz="4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в монолит…</a:t>
            </a:r>
            <a:r>
              <a:rPr lang="ru-RU" sz="4000" b="1" cap="all" dirty="0" smtClean="0">
                <a:ln w="0"/>
                <a:solidFill>
                  <a:schemeClr val="tx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 </a:t>
            </a:r>
            <a:endParaRPr lang="ru-RU" sz="4000" b="1" cap="all" dirty="0">
              <a:ln w="0"/>
              <a:solidFill>
                <a:schemeClr val="tx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pic>
        <p:nvPicPr>
          <p:cNvPr id="8" name="Рисунок 7" descr="http://www.karavaytseff.ru/images/photo/svarschik2016/21%20%D0%9C%D0%B0%D1%8F%20-%20%D0%94%D0%B5%D0%BD%D1%8C%20%D0%A1%D0%B2%D0%B0%D1%80%D1%89%D0%B8%D0%BA%D0%B0%20(1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548681"/>
            <a:ext cx="4680520" cy="338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       Цели мастер-класса: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52568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обучающая: научить обучающихся                самостоятельно производить сборку                                   и сварку деталей  в нижнем и вертикальном      положении сварного шва, обеспечивая провар     основного металла;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развивающая: развивать навыки самостоятельной работы, внимание, координацию  движений, скорость и технику при выполнении дуговой сварки, производить подбор режима сварки и сварочных материалов;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воспитательная: воспитывать у обучающихся аккуратность, трудолюбие, бережное отношение к сварочному оборудованию и инструментам, формировать у обучающихся профессиональные навыки при выполнении сварки.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Сварочный полуавтомат PRORAB Midfielder 14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196751"/>
            <a:ext cx="1872208" cy="1296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obliqueTopRigh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Инструменты и оборудование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b="1" dirty="0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1.</a:t>
            </a:r>
            <a:r>
              <a:rPr lang="ru-RU" b="1" dirty="0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Инверторный сварочный аппарат, сварочные кабели, электрододержатель.</a:t>
            </a:r>
          </a:p>
          <a:p>
            <a:pPr>
              <a:buNone/>
            </a:pPr>
            <a:r>
              <a:rPr lang="ru-RU" b="1" dirty="0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2. Электроды «Монолит» диаметр 3 мм.</a:t>
            </a:r>
          </a:p>
          <a:p>
            <a:pPr>
              <a:buNone/>
            </a:pPr>
            <a:r>
              <a:rPr lang="ru-RU" b="1" dirty="0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3. Маска.</a:t>
            </a:r>
          </a:p>
          <a:p>
            <a:pPr>
              <a:buNone/>
            </a:pPr>
            <a:r>
              <a:rPr lang="ru-RU" b="1" dirty="0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4. Сварочные перчатки.</a:t>
            </a:r>
          </a:p>
          <a:p>
            <a:pPr>
              <a:buNone/>
            </a:pPr>
            <a:r>
              <a:rPr lang="ru-RU" b="1" dirty="0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5. Сварочный молоток.</a:t>
            </a:r>
          </a:p>
          <a:p>
            <a:pPr>
              <a:buNone/>
            </a:pPr>
            <a:r>
              <a:rPr lang="ru-RU" b="1" dirty="0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6. Болгарка, отрезные и шлифовальные диски.</a:t>
            </a:r>
          </a:p>
          <a:p>
            <a:pPr>
              <a:buNone/>
            </a:pPr>
            <a:r>
              <a:rPr lang="ru-RU" b="1" dirty="0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7. Защитные очки.</a:t>
            </a:r>
          </a:p>
          <a:p>
            <a:pPr>
              <a:buNone/>
            </a:pPr>
            <a:r>
              <a:rPr lang="ru-RU" b="1" dirty="0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8. Рулетка – 5 м, линейка металлическая 1 м, угольник, маркер.</a:t>
            </a:r>
          </a:p>
          <a:p>
            <a:pPr>
              <a:buNone/>
            </a:pPr>
            <a:r>
              <a:rPr lang="ru-RU" b="1" dirty="0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9. Струбцины.</a:t>
            </a:r>
          </a:p>
          <a:p>
            <a:pPr>
              <a:buNone/>
            </a:pPr>
            <a:r>
              <a:rPr lang="ru-RU" b="1" dirty="0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10. Чертежи.</a:t>
            </a:r>
          </a:p>
          <a:p>
            <a:pPr>
              <a:buNone/>
            </a:pPr>
            <a:endParaRPr lang="ru-RU" b="1" dirty="0" smtClean="0">
              <a:ln w="3175">
                <a:solidFill>
                  <a:schemeClr val="accent5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ru-RU" b="1" dirty="0" smtClean="0">
              <a:ln w="3175">
                <a:solidFill>
                  <a:schemeClr val="accent5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ru-RU" b="1" dirty="0">
              <a:ln w="3175">
                <a:solidFill>
                  <a:schemeClr val="accent5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Рисунок 5" descr=" Инструменты для монтаж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653136"/>
            <a:ext cx="360040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</a:t>
            </a:r>
            <a:r>
              <a:rPr lang="ru-RU" dirty="0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</a:t>
            </a:r>
            <a:br>
              <a:rPr lang="ru-RU" dirty="0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/>
              <a:t>                 Материалы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582664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400" b="1" dirty="0" smtClean="0">
                <a:ln w="3175">
                  <a:solidFill>
                    <a:srgbClr val="7E6BC9">
                      <a:lumMod val="50000"/>
                    </a:srgbClr>
                  </a:solidFill>
                </a:ln>
                <a:solidFill>
                  <a:srgbClr val="6585CF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1. Труба профильная: 70 мм </a:t>
            </a:r>
            <a:r>
              <a:rPr lang="ru-RU" sz="2400" b="1" dirty="0" err="1" smtClean="0">
                <a:ln w="3175">
                  <a:solidFill>
                    <a:srgbClr val="7E6BC9">
                      <a:lumMod val="50000"/>
                    </a:srgbClr>
                  </a:solidFill>
                </a:ln>
                <a:solidFill>
                  <a:srgbClr val="6585CF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х</a:t>
            </a:r>
            <a:r>
              <a:rPr lang="ru-RU" sz="2400" b="1" dirty="0" smtClean="0">
                <a:ln w="3175">
                  <a:solidFill>
                    <a:srgbClr val="7E6BC9">
                      <a:lumMod val="50000"/>
                    </a:srgbClr>
                  </a:solidFill>
                </a:ln>
                <a:solidFill>
                  <a:srgbClr val="6585CF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30 мм </a:t>
            </a:r>
            <a:r>
              <a:rPr lang="en-US" sz="2400" b="1" dirty="0" smtClean="0">
                <a:ln w="3175">
                  <a:solidFill>
                    <a:srgbClr val="7E6BC9">
                      <a:lumMod val="50000"/>
                    </a:srgbClr>
                  </a:solidFill>
                </a:ln>
                <a:solidFill>
                  <a:srgbClr val="6585CF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L </a:t>
            </a:r>
            <a:r>
              <a:rPr lang="ru-RU" sz="2400" b="1" dirty="0" smtClean="0">
                <a:ln w="3175">
                  <a:solidFill>
                    <a:srgbClr val="7E6BC9">
                      <a:lumMod val="50000"/>
                    </a:srgbClr>
                  </a:solidFill>
                </a:ln>
                <a:solidFill>
                  <a:srgbClr val="6585CF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2</a:t>
            </a:r>
            <a:r>
              <a:rPr lang="en-US" sz="2400" b="1" dirty="0" smtClean="0">
                <a:ln w="3175">
                  <a:solidFill>
                    <a:srgbClr val="7E6BC9">
                      <a:lumMod val="50000"/>
                    </a:srgbClr>
                  </a:solidFill>
                </a:ln>
                <a:solidFill>
                  <a:srgbClr val="6585CF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000 </a:t>
            </a:r>
            <a:r>
              <a:rPr lang="ru-RU" sz="2400" b="1" dirty="0" smtClean="0">
                <a:ln w="3175">
                  <a:solidFill>
                    <a:srgbClr val="7E6BC9">
                      <a:lumMod val="50000"/>
                    </a:srgbClr>
                  </a:solidFill>
                </a:ln>
                <a:solidFill>
                  <a:srgbClr val="6585CF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мм -- 2 шт.;  </a:t>
            </a:r>
            <a:r>
              <a:rPr lang="en-US" sz="2400" b="1" dirty="0" smtClean="0">
                <a:ln w="3175">
                  <a:solidFill>
                    <a:srgbClr val="7E6BC9">
                      <a:lumMod val="50000"/>
                    </a:srgbClr>
                  </a:solidFill>
                </a:ln>
                <a:solidFill>
                  <a:srgbClr val="6585CF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L </a:t>
            </a:r>
            <a:r>
              <a:rPr lang="ru-RU" sz="2400" b="1" dirty="0" smtClean="0">
                <a:ln w="3175">
                  <a:solidFill>
                    <a:srgbClr val="7E6BC9">
                      <a:lumMod val="50000"/>
                    </a:srgbClr>
                  </a:solidFill>
                </a:ln>
                <a:solidFill>
                  <a:srgbClr val="6585CF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86</a:t>
            </a:r>
            <a:r>
              <a:rPr lang="en-US" sz="2400" b="1" dirty="0" smtClean="0">
                <a:ln w="3175">
                  <a:solidFill>
                    <a:srgbClr val="7E6BC9">
                      <a:lumMod val="50000"/>
                    </a:srgbClr>
                  </a:solidFill>
                </a:ln>
                <a:solidFill>
                  <a:srgbClr val="6585CF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0 </a:t>
            </a:r>
            <a:r>
              <a:rPr lang="ru-RU" sz="2400" b="1" dirty="0" smtClean="0">
                <a:ln w="3175">
                  <a:solidFill>
                    <a:srgbClr val="7E6BC9">
                      <a:lumMod val="50000"/>
                    </a:srgbClr>
                  </a:solidFill>
                </a:ln>
                <a:solidFill>
                  <a:srgbClr val="6585CF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мм -- 4 шт.; </a:t>
            </a:r>
            <a:endParaRPr lang="ru-RU" sz="2400" b="1" dirty="0" smtClean="0">
              <a:ln w="3175">
                <a:solidFill>
                  <a:srgbClr val="7E6BC9">
                    <a:lumMod val="50000"/>
                  </a:srgbClr>
                </a:solidFill>
              </a:ln>
              <a:solidFill>
                <a:srgbClr val="6585CF">
                  <a:lumMod val="75000"/>
                </a:srgb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/>
              <a:ea typeface="+mj-ea"/>
              <a:cs typeface="+mj-cs"/>
            </a:endParaRPr>
          </a:p>
          <a:p>
            <a:pPr marL="514350" indent="-514350"/>
            <a:r>
              <a:rPr lang="ru-RU" sz="2400" b="1" dirty="0" smtClean="0">
                <a:ln w="3175">
                  <a:solidFill>
                    <a:srgbClr val="7E6BC9">
                      <a:lumMod val="50000"/>
                    </a:srgbClr>
                  </a:solidFill>
                </a:ln>
                <a:solidFill>
                  <a:srgbClr val="6585CF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2. Труба профильная 100 мм </a:t>
            </a:r>
            <a:r>
              <a:rPr lang="ru-RU" sz="2400" b="1" dirty="0" err="1" smtClean="0">
                <a:ln w="3175">
                  <a:solidFill>
                    <a:srgbClr val="7E6BC9">
                      <a:lumMod val="50000"/>
                    </a:srgbClr>
                  </a:solidFill>
                </a:ln>
                <a:solidFill>
                  <a:srgbClr val="6585CF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х</a:t>
            </a:r>
            <a:r>
              <a:rPr lang="ru-RU" sz="2400" b="1" dirty="0" smtClean="0">
                <a:ln w="3175">
                  <a:solidFill>
                    <a:srgbClr val="7E6BC9">
                      <a:lumMod val="50000"/>
                    </a:srgbClr>
                  </a:solidFill>
                </a:ln>
                <a:solidFill>
                  <a:srgbClr val="6585CF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50 мм </a:t>
            </a:r>
            <a:r>
              <a:rPr lang="en-US" sz="2400" b="1" dirty="0" smtClean="0">
                <a:ln w="3175">
                  <a:solidFill>
                    <a:srgbClr val="7E6BC9">
                      <a:lumMod val="50000"/>
                    </a:srgbClr>
                  </a:solidFill>
                </a:ln>
                <a:solidFill>
                  <a:srgbClr val="6585CF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L </a:t>
            </a:r>
            <a:r>
              <a:rPr lang="ru-RU" sz="2400" b="1" dirty="0" smtClean="0">
                <a:ln w="3175">
                  <a:solidFill>
                    <a:srgbClr val="7E6BC9">
                      <a:lumMod val="50000"/>
                    </a:srgbClr>
                  </a:solidFill>
                </a:ln>
                <a:solidFill>
                  <a:srgbClr val="6585CF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25</a:t>
            </a:r>
            <a:r>
              <a:rPr lang="en-US" sz="2400" b="1" dirty="0" smtClean="0">
                <a:ln w="3175">
                  <a:solidFill>
                    <a:srgbClr val="7E6BC9">
                      <a:lumMod val="50000"/>
                    </a:srgbClr>
                  </a:solidFill>
                </a:ln>
                <a:solidFill>
                  <a:srgbClr val="6585CF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00 </a:t>
            </a:r>
            <a:r>
              <a:rPr lang="ru-RU" sz="2400" b="1" dirty="0" smtClean="0">
                <a:ln w="3175">
                  <a:solidFill>
                    <a:srgbClr val="7E6BC9">
                      <a:lumMod val="50000"/>
                    </a:srgbClr>
                  </a:solidFill>
                </a:ln>
                <a:solidFill>
                  <a:srgbClr val="6585CF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мм -- 2 шт.</a:t>
            </a:r>
          </a:p>
          <a:p>
            <a:pPr marL="514350" indent="-514350"/>
            <a:r>
              <a:rPr lang="ru-RU" sz="2400" b="1" dirty="0" smtClean="0">
                <a:ln w="3175">
                  <a:solidFill>
                    <a:srgbClr val="7E6BC9">
                      <a:lumMod val="50000"/>
                    </a:srgbClr>
                  </a:solidFill>
                </a:ln>
                <a:solidFill>
                  <a:srgbClr val="6585CF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3. Стальной  лист 2000 мм </a:t>
            </a:r>
            <a:r>
              <a:rPr lang="ru-RU" sz="2400" b="1" dirty="0" err="1" smtClean="0">
                <a:ln w="3175">
                  <a:solidFill>
                    <a:srgbClr val="7E6BC9">
                      <a:lumMod val="50000"/>
                    </a:srgbClr>
                  </a:solidFill>
                </a:ln>
                <a:solidFill>
                  <a:srgbClr val="6585CF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х</a:t>
            </a:r>
            <a:r>
              <a:rPr lang="ru-RU" sz="2400" b="1" dirty="0" smtClean="0">
                <a:ln w="3175">
                  <a:solidFill>
                    <a:srgbClr val="7E6BC9">
                      <a:lumMod val="50000"/>
                    </a:srgbClr>
                  </a:solidFill>
                </a:ln>
                <a:solidFill>
                  <a:srgbClr val="6585CF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1000 мм.</a:t>
            </a:r>
          </a:p>
          <a:p>
            <a:pPr marL="514350" indent="-514350"/>
            <a:r>
              <a:rPr lang="ru-RU" sz="2400" b="1" dirty="0" smtClean="0">
                <a:ln w="3175">
                  <a:solidFill>
                    <a:srgbClr val="7E6BC9">
                      <a:lumMod val="50000"/>
                    </a:srgbClr>
                  </a:solidFill>
                </a:ln>
                <a:solidFill>
                  <a:srgbClr val="6585CF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4. Металлическая пластина 80 </a:t>
            </a:r>
            <a:r>
              <a:rPr lang="ru-RU" sz="2400" b="1" dirty="0" err="1" smtClean="0">
                <a:ln w="3175">
                  <a:solidFill>
                    <a:srgbClr val="7E6BC9">
                      <a:lumMod val="50000"/>
                    </a:srgbClr>
                  </a:solidFill>
                </a:ln>
                <a:solidFill>
                  <a:srgbClr val="6585CF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х</a:t>
            </a:r>
            <a:r>
              <a:rPr lang="ru-RU" sz="2400" b="1" dirty="0" smtClean="0">
                <a:ln w="3175">
                  <a:solidFill>
                    <a:srgbClr val="7E6BC9">
                      <a:lumMod val="50000"/>
                    </a:srgbClr>
                  </a:solidFill>
                </a:ln>
                <a:solidFill>
                  <a:srgbClr val="6585CF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60 мм, толщина 6 мм –  6 шт.</a:t>
            </a:r>
          </a:p>
          <a:p>
            <a:pPr marL="514350" indent="-514350"/>
            <a:r>
              <a:rPr lang="ru-RU" sz="2400" b="1" dirty="0" smtClean="0">
                <a:ln w="3175">
                  <a:solidFill>
                    <a:srgbClr val="7E6BC9">
                      <a:lumMod val="50000"/>
                    </a:srgbClr>
                  </a:solidFill>
                </a:ln>
                <a:solidFill>
                  <a:srgbClr val="6585CF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4. Навесы – 2 шт.</a:t>
            </a:r>
          </a:p>
          <a:p>
            <a:r>
              <a:rPr lang="ru-RU" sz="2400" b="1" dirty="0" smtClean="0">
                <a:ln w="3175">
                  <a:solidFill>
                    <a:srgbClr val="7E6BC9">
                      <a:lumMod val="50000"/>
                    </a:srgbClr>
                  </a:solidFill>
                </a:ln>
                <a:solidFill>
                  <a:srgbClr val="6585CF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5. Электроды Монолит РЦ диаметр 3 мм – 1 упаковка. </a:t>
            </a:r>
          </a:p>
          <a:p>
            <a:endParaRPr lang="ru-RU" sz="2400" b="1" dirty="0" smtClean="0">
              <a:ln w="3175">
                <a:solidFill>
                  <a:srgbClr val="7E6BC9">
                    <a:lumMod val="50000"/>
                  </a:srgbClr>
                </a:solidFill>
              </a:ln>
              <a:solidFill>
                <a:srgbClr val="6585CF">
                  <a:lumMod val="75000"/>
                </a:srgb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/>
            </a:endParaRPr>
          </a:p>
          <a:p>
            <a:endParaRPr lang="ru-RU" sz="2400" b="1" dirty="0" smtClean="0">
              <a:ln w="3175">
                <a:solidFill>
                  <a:srgbClr val="7E6BC9">
                    <a:lumMod val="50000"/>
                  </a:srgbClr>
                </a:solidFill>
              </a:ln>
              <a:solidFill>
                <a:srgbClr val="6585CF">
                  <a:lumMod val="75000"/>
                </a:srgb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/>
              <a:ea typeface="+mj-ea"/>
              <a:cs typeface="+mj-cs"/>
            </a:endParaRPr>
          </a:p>
          <a:p>
            <a:endParaRPr lang="ru-RU" sz="2800" b="1" dirty="0" smtClean="0">
              <a:ln w="3175">
                <a:solidFill>
                  <a:srgbClr val="7E6BC9">
                    <a:lumMod val="50000"/>
                  </a:srgbClr>
                </a:solidFill>
              </a:ln>
              <a:solidFill>
                <a:srgbClr val="6585CF">
                  <a:lumMod val="75000"/>
                </a:srgb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/>
              <a:ea typeface="+mj-ea"/>
              <a:cs typeface="+mj-cs"/>
            </a:endParaRPr>
          </a:p>
          <a:p>
            <a:r>
              <a:rPr lang="ru-RU" sz="2800" b="1" dirty="0" smtClean="0">
                <a:ln w="3175">
                  <a:solidFill>
                    <a:srgbClr val="7E6BC9">
                      <a:lumMod val="50000"/>
                    </a:srgbClr>
                  </a:solidFill>
                </a:ln>
                <a:solidFill>
                  <a:srgbClr val="6585CF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/>
            </a:r>
            <a:br>
              <a:rPr lang="ru-RU" sz="2800" b="1" dirty="0" smtClean="0">
                <a:ln w="3175">
                  <a:solidFill>
                    <a:srgbClr val="7E6BC9">
                      <a:lumMod val="50000"/>
                    </a:srgbClr>
                  </a:solidFill>
                </a:ln>
                <a:solidFill>
                  <a:srgbClr val="6585CF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</a:br>
            <a:endParaRPr lang="ru-RU" sz="2800" dirty="0"/>
          </a:p>
        </p:txBody>
      </p:sp>
      <p:pic>
        <p:nvPicPr>
          <p:cNvPr id="5" name="Рисунок 4" descr="квадрат металлический стально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5877272"/>
            <a:ext cx="1224136" cy="432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квадрат металлический стально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4160" y="5301208"/>
            <a:ext cx="2295872" cy="1160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7091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Перед началом работы необходимо:</a:t>
            </a: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Надеть рабочую одежду, застегнуть куртку,                                 штанины брюк напустить на обувь.</a:t>
            </a:r>
          </a:p>
          <a:p>
            <a:pPr lvl="0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Рукавицы должны плотно прикрывать                                           рукава  куртки. </a:t>
            </a:r>
          </a:p>
          <a:p>
            <a:pPr lvl="0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Убрать волосы под головной убор.</a:t>
            </a:r>
          </a:p>
          <a:p>
            <a:pPr lvl="0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Убрать все лишние предметы со стола                                     сварщика.</a:t>
            </a:r>
          </a:p>
          <a:p>
            <a:pPr lvl="0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Проверить исправность инструмента,                           приспособлений, наличие электродов.</a:t>
            </a:r>
          </a:p>
          <a:p>
            <a:pPr lvl="0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Проверить целостность кабелей,                                              надежность крепления кабелей к                                                 источнику питания к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электрододержателю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                              Проверить защитное заземление.</a:t>
            </a:r>
          </a:p>
          <a:p>
            <a:pPr lvl="0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Проверить надежность всех контактов в местах соединения проводов в сварочной цепи.	</a:t>
            </a:r>
          </a:p>
          <a:p>
            <a:pPr lvl="0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Установить силу сварочного тока.</a:t>
            </a:r>
          </a:p>
          <a:p>
            <a:pPr lvl="0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Включить пусковой выключатель.</a:t>
            </a:r>
          </a:p>
          <a:p>
            <a:pPr>
              <a:buNone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</a:t>
            </a:r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</a:p>
          <a:p>
            <a:pPr>
              <a:buNone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000" b="1" dirty="0">
              <a:ln w="3175">
                <a:solidFill>
                  <a:schemeClr val="accent5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 descr="http://previews.123rf.com/images/khamidulin/khamidulin1107/khamidulin110700442/9946649-Welder-on-a-white-background--Stock-Phot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836712"/>
            <a:ext cx="3024336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Схема изделия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Для конструкции калитки необходимо изготовить каркас согласно схеме.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http://bigpreviews.123rf.com/images/tankist276/tankist2761208/tankist276120800131/14897146-still-life-of-black-protective-screen-and-rod-holder-with-cable--Stock-Photo.jpg"/>
          <p:cNvPicPr/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59832" y="2996952"/>
            <a:ext cx="268605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Схема изделия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C:\Users\User\Desktop\калитка.png"/>
          <p:cNvPicPr/>
          <p:nvPr/>
        </p:nvPicPr>
        <p:blipFill>
          <a:blip r:embed="rId4" cstate="print"/>
          <a:srcRect l="8738" t="4310" r="53033" b="40948"/>
          <a:stretch>
            <a:fillRect/>
          </a:stretch>
        </p:blipFill>
        <p:spPr bwMode="auto">
          <a:xfrm>
            <a:off x="2555776" y="1700808"/>
            <a:ext cx="381642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   Технологический процесс: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n w="3175">
                  <a:solidFill>
                    <a:srgbClr val="FFFF00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      </a:t>
            </a:r>
            <a:r>
              <a:rPr lang="ru-RU" sz="3200" i="1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Работа с разметочным инструментом</a:t>
            </a:r>
            <a:endParaRPr lang="ru-RU" sz="3200" b="1" dirty="0" smtClean="0">
              <a:ln>
                <a:solidFill>
                  <a:srgbClr val="FFFF00"/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ln w="31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   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сварочной мастерской на рабочем столе при 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помощи рулетки и угольника размечаем трубы квадратного сечения 70 мм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30 мм по размерам: 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000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мм -- 2 шт.; 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86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мм -- 4 шт.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C:\Users\User\Desktop\Фото1975.jpg"/>
          <p:cNvPicPr/>
          <p:nvPr/>
        </p:nvPicPr>
        <p:blipFill>
          <a:blip r:embed="rId3" cstate="print"/>
          <a:srcRect t="5747" r="6517" b="19540"/>
          <a:stretch>
            <a:fillRect/>
          </a:stretch>
        </p:blipFill>
        <p:spPr bwMode="auto">
          <a:xfrm>
            <a:off x="2411760" y="3717032"/>
            <a:ext cx="4237553" cy="253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3714</TotalTime>
  <Words>589</Words>
  <Application>Microsoft Office PowerPoint</Application>
  <PresentationFormat>Экран (4:3)</PresentationFormat>
  <Paragraphs>92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Arial Black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        Цели мастер-класса:</vt:lpstr>
      <vt:lpstr>Инструменты и оборудование</vt:lpstr>
      <vt:lpstr>                      Материалы</vt:lpstr>
      <vt:lpstr>           </vt:lpstr>
      <vt:lpstr>Схема изделия</vt:lpstr>
      <vt:lpstr>Схема изделия</vt:lpstr>
      <vt:lpstr>   Технологический процесс:</vt:lpstr>
      <vt:lpstr>Технологическая часть</vt:lpstr>
      <vt:lpstr>Технологический процесс Сборка на прихватках</vt:lpstr>
      <vt:lpstr>   Технологический процесс:</vt:lpstr>
      <vt:lpstr>Технологическая часть  Работа с электроинструментом</vt:lpstr>
      <vt:lpstr>   Технологический процесс:</vt:lpstr>
      <vt:lpstr>Технологическая часть  Установка навесов </vt:lpstr>
      <vt:lpstr>Технологическая часть  Работа с электроинструментом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</cp:lastModifiedBy>
  <cp:revision>310</cp:revision>
  <cp:lastPrinted>2018-05-15T17:11:18Z</cp:lastPrinted>
  <dcterms:created xsi:type="dcterms:W3CDTF">2016-07-28T10:39:59Z</dcterms:created>
  <dcterms:modified xsi:type="dcterms:W3CDTF">2018-05-15T17:12:44Z</dcterms:modified>
</cp:coreProperties>
</file>